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5"/>
  </p:notesMasterIdLst>
  <p:sldIdLst>
    <p:sldId id="391" r:id="rId2"/>
    <p:sldId id="366" r:id="rId3"/>
    <p:sldId id="408" r:id="rId4"/>
    <p:sldId id="409" r:id="rId5"/>
    <p:sldId id="410" r:id="rId6"/>
    <p:sldId id="411" r:id="rId7"/>
    <p:sldId id="412" r:id="rId8"/>
    <p:sldId id="394" r:id="rId9"/>
    <p:sldId id="413" r:id="rId10"/>
    <p:sldId id="395" r:id="rId11"/>
    <p:sldId id="396" r:id="rId12"/>
    <p:sldId id="405" r:id="rId13"/>
    <p:sldId id="400" r:id="rId14"/>
    <p:sldId id="401" r:id="rId15"/>
    <p:sldId id="402" r:id="rId16"/>
    <p:sldId id="403" r:id="rId17"/>
    <p:sldId id="404" r:id="rId18"/>
    <p:sldId id="406" r:id="rId19"/>
    <p:sldId id="407" r:id="rId20"/>
    <p:sldId id="397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426" r:id="rId31"/>
    <p:sldId id="424" r:id="rId32"/>
    <p:sldId id="425" r:id="rId33"/>
    <p:sldId id="353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3300"/>
    <a:srgbClr val="0040C0"/>
    <a:srgbClr val="CE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4DEABC1-FB5C-4E22-A526-04D8F3ED3EF6}">
  <a:tblStyle styleId="{34DEABC1-FB5C-4E22-A526-04D8F3ED3EF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0" autoAdjust="0"/>
  </p:normalViewPr>
  <p:slideViewPr>
    <p:cSldViewPr snapToGrid="0">
      <p:cViewPr varScale="1">
        <p:scale>
          <a:sx n="148" d="100"/>
          <a:sy n="148" d="100"/>
        </p:scale>
        <p:origin x="-540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BE2FC1-EE4F-479E-A1A2-D219E9574ED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A76A02A7-9EE6-4895-B9F2-3BBB3B7A80D3}">
      <dgm:prSet/>
      <dgm:spPr>
        <a:noFill/>
      </dgm:spPr>
      <dgm:t>
        <a:bodyPr/>
        <a:lstStyle/>
        <a:p>
          <a:r>
            <a:rPr lang="es-ES" dirty="0" smtClean="0"/>
            <a:t>Conexión entre sistemas</a:t>
          </a:r>
        </a:p>
      </dgm:t>
    </dgm:pt>
    <dgm:pt modelId="{0F805598-4326-4FE4-994B-2E1192677D00}" type="parTrans" cxnId="{0D5E2B3C-9A42-45EC-9ADB-27CDF5E819E3}">
      <dgm:prSet/>
      <dgm:spPr/>
      <dgm:t>
        <a:bodyPr/>
        <a:lstStyle/>
        <a:p>
          <a:endParaRPr lang="es-ES"/>
        </a:p>
      </dgm:t>
    </dgm:pt>
    <dgm:pt modelId="{2CCA4C20-6AC9-4931-9698-3E66406C9E10}" type="sibTrans" cxnId="{0D5E2B3C-9A42-45EC-9ADB-27CDF5E819E3}">
      <dgm:prSet/>
      <dgm:spPr/>
      <dgm:t>
        <a:bodyPr/>
        <a:lstStyle/>
        <a:p>
          <a:endParaRPr lang="es-ES"/>
        </a:p>
      </dgm:t>
    </dgm:pt>
    <dgm:pt modelId="{AB380138-2D79-42EA-ACB6-946511ED25F5}">
      <dgm:prSet/>
      <dgm:spPr>
        <a:noFill/>
      </dgm:spPr>
      <dgm:t>
        <a:bodyPr/>
        <a:lstStyle/>
        <a:p>
          <a:r>
            <a:rPr lang="es-ES" dirty="0" smtClean="0"/>
            <a:t>ETC</a:t>
          </a:r>
        </a:p>
      </dgm:t>
    </dgm:pt>
    <dgm:pt modelId="{61A41BC6-39C5-4AE8-84F6-D550ADAB8995}" type="parTrans" cxnId="{085D6971-2B8A-4578-8EFA-74A6566992CC}">
      <dgm:prSet/>
      <dgm:spPr/>
      <dgm:t>
        <a:bodyPr/>
        <a:lstStyle/>
        <a:p>
          <a:endParaRPr lang="es-ES"/>
        </a:p>
      </dgm:t>
    </dgm:pt>
    <dgm:pt modelId="{1B410011-5CDE-4A86-8C31-687035514A08}" type="sibTrans" cxnId="{085D6971-2B8A-4578-8EFA-74A6566992CC}">
      <dgm:prSet/>
      <dgm:spPr/>
      <dgm:t>
        <a:bodyPr/>
        <a:lstStyle/>
        <a:p>
          <a:endParaRPr lang="es-ES"/>
        </a:p>
      </dgm:t>
    </dgm:pt>
    <dgm:pt modelId="{BA145516-7925-4847-BD41-EA5786781E85}" type="pres">
      <dgm:prSet presAssocID="{D6BE2FC1-EE4F-479E-A1A2-D219E9574ED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90F86B3-3782-4945-99F0-DECEF1EC1F14}" type="pres">
      <dgm:prSet presAssocID="{A76A02A7-9EE6-4895-B9F2-3BBB3B7A80D3}" presName="gear1" presStyleLbl="node1" presStyleIdx="0" presStyleCnt="2" custLinFactNeighborX="4557" custLinFactNeighborY="7747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B0DFDF-1AD6-41EB-A884-DEACFA6695E5}" type="pres">
      <dgm:prSet presAssocID="{A76A02A7-9EE6-4895-B9F2-3BBB3B7A80D3}" presName="gear1srcNode" presStyleLbl="node1" presStyleIdx="0" presStyleCnt="2"/>
      <dgm:spPr/>
      <dgm:t>
        <a:bodyPr/>
        <a:lstStyle/>
        <a:p>
          <a:endParaRPr lang="es-ES"/>
        </a:p>
      </dgm:t>
    </dgm:pt>
    <dgm:pt modelId="{9D5613AE-7D80-457F-AD6A-B6492ACE8193}" type="pres">
      <dgm:prSet presAssocID="{A76A02A7-9EE6-4895-B9F2-3BBB3B7A80D3}" presName="gear1dstNode" presStyleLbl="node1" presStyleIdx="0" presStyleCnt="2"/>
      <dgm:spPr/>
      <dgm:t>
        <a:bodyPr/>
        <a:lstStyle/>
        <a:p>
          <a:endParaRPr lang="es-ES"/>
        </a:p>
      </dgm:t>
    </dgm:pt>
    <dgm:pt modelId="{361E1875-F676-40C6-A4AE-33A2037EC522}" type="pres">
      <dgm:prSet presAssocID="{AB380138-2D79-42EA-ACB6-946511ED25F5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D0FCCB9-60F8-4442-B82E-8D3E39A242AE}" type="pres">
      <dgm:prSet presAssocID="{AB380138-2D79-42EA-ACB6-946511ED25F5}" presName="gear2srcNode" presStyleLbl="node1" presStyleIdx="1" presStyleCnt="2"/>
      <dgm:spPr/>
      <dgm:t>
        <a:bodyPr/>
        <a:lstStyle/>
        <a:p>
          <a:endParaRPr lang="es-ES"/>
        </a:p>
      </dgm:t>
    </dgm:pt>
    <dgm:pt modelId="{090C46BB-6F5D-4F96-8A09-6F2BF4A6C409}" type="pres">
      <dgm:prSet presAssocID="{AB380138-2D79-42EA-ACB6-946511ED25F5}" presName="gear2dstNode" presStyleLbl="node1" presStyleIdx="1" presStyleCnt="2"/>
      <dgm:spPr/>
      <dgm:t>
        <a:bodyPr/>
        <a:lstStyle/>
        <a:p>
          <a:endParaRPr lang="es-ES"/>
        </a:p>
      </dgm:t>
    </dgm:pt>
    <dgm:pt modelId="{C630F2CC-C2F2-486C-B156-EF385ABA8CC2}" type="pres">
      <dgm:prSet presAssocID="{2CCA4C20-6AC9-4931-9698-3E66406C9E10}" presName="connector1" presStyleLbl="sibTrans2D1" presStyleIdx="0" presStyleCnt="2" custAng="20349267"/>
      <dgm:spPr/>
      <dgm:t>
        <a:bodyPr/>
        <a:lstStyle/>
        <a:p>
          <a:endParaRPr lang="es-ES"/>
        </a:p>
      </dgm:t>
    </dgm:pt>
    <dgm:pt modelId="{5BAAAFAC-4F8A-453E-B2C4-7F898102D351}" type="pres">
      <dgm:prSet presAssocID="{1B410011-5CDE-4A86-8C31-687035514A08}" presName="connector2" presStyleLbl="sibTrans2D1" presStyleIdx="1" presStyleCnt="2" custAng="2948934"/>
      <dgm:spPr/>
      <dgm:t>
        <a:bodyPr/>
        <a:lstStyle/>
        <a:p>
          <a:endParaRPr lang="es-ES"/>
        </a:p>
      </dgm:t>
    </dgm:pt>
  </dgm:ptLst>
  <dgm:cxnLst>
    <dgm:cxn modelId="{F4EA83A7-2CC1-4D33-8ED3-C3C5A2325E16}" type="presOf" srcId="{A76A02A7-9EE6-4895-B9F2-3BBB3B7A80D3}" destId="{9D5613AE-7D80-457F-AD6A-B6492ACE8193}" srcOrd="2" destOrd="0" presId="urn:microsoft.com/office/officeart/2005/8/layout/gear1"/>
    <dgm:cxn modelId="{6233951A-0F49-4F41-A3AA-E7039BD1B020}" type="presOf" srcId="{AB380138-2D79-42EA-ACB6-946511ED25F5}" destId="{090C46BB-6F5D-4F96-8A09-6F2BF4A6C409}" srcOrd="2" destOrd="0" presId="urn:microsoft.com/office/officeart/2005/8/layout/gear1"/>
    <dgm:cxn modelId="{6ED1AADE-9970-4017-944C-9516CD62973C}" type="presOf" srcId="{AB380138-2D79-42EA-ACB6-946511ED25F5}" destId="{361E1875-F676-40C6-A4AE-33A2037EC522}" srcOrd="0" destOrd="0" presId="urn:microsoft.com/office/officeart/2005/8/layout/gear1"/>
    <dgm:cxn modelId="{0C06A6A0-D3C9-4009-ADC2-980FAC5487D6}" type="presOf" srcId="{A76A02A7-9EE6-4895-B9F2-3BBB3B7A80D3}" destId="{D90F86B3-3782-4945-99F0-DECEF1EC1F14}" srcOrd="0" destOrd="0" presId="urn:microsoft.com/office/officeart/2005/8/layout/gear1"/>
    <dgm:cxn modelId="{A7C0529C-3305-43FA-9EEF-FB7C09148C2E}" type="presOf" srcId="{D6BE2FC1-EE4F-479E-A1A2-D219E9574EDD}" destId="{BA145516-7925-4847-BD41-EA5786781E85}" srcOrd="0" destOrd="0" presId="urn:microsoft.com/office/officeart/2005/8/layout/gear1"/>
    <dgm:cxn modelId="{A6DE9D08-4E27-482D-BD76-51A1964AA9C3}" type="presOf" srcId="{AB380138-2D79-42EA-ACB6-946511ED25F5}" destId="{7D0FCCB9-60F8-4442-B82E-8D3E39A242AE}" srcOrd="1" destOrd="0" presId="urn:microsoft.com/office/officeart/2005/8/layout/gear1"/>
    <dgm:cxn modelId="{0D5E2B3C-9A42-45EC-9ADB-27CDF5E819E3}" srcId="{D6BE2FC1-EE4F-479E-A1A2-D219E9574EDD}" destId="{A76A02A7-9EE6-4895-B9F2-3BBB3B7A80D3}" srcOrd="0" destOrd="0" parTransId="{0F805598-4326-4FE4-994B-2E1192677D00}" sibTransId="{2CCA4C20-6AC9-4931-9698-3E66406C9E10}"/>
    <dgm:cxn modelId="{0A40EB99-9B9A-4829-9CD1-FBFB86FF91FB}" type="presOf" srcId="{1B410011-5CDE-4A86-8C31-687035514A08}" destId="{5BAAAFAC-4F8A-453E-B2C4-7F898102D351}" srcOrd="0" destOrd="0" presId="urn:microsoft.com/office/officeart/2005/8/layout/gear1"/>
    <dgm:cxn modelId="{D768AD88-D594-4589-8035-7B3BBD63E544}" type="presOf" srcId="{A76A02A7-9EE6-4895-B9F2-3BBB3B7A80D3}" destId="{1CB0DFDF-1AD6-41EB-A884-DEACFA6695E5}" srcOrd="1" destOrd="0" presId="urn:microsoft.com/office/officeart/2005/8/layout/gear1"/>
    <dgm:cxn modelId="{085D6971-2B8A-4578-8EFA-74A6566992CC}" srcId="{D6BE2FC1-EE4F-479E-A1A2-D219E9574EDD}" destId="{AB380138-2D79-42EA-ACB6-946511ED25F5}" srcOrd="1" destOrd="0" parTransId="{61A41BC6-39C5-4AE8-84F6-D550ADAB8995}" sibTransId="{1B410011-5CDE-4A86-8C31-687035514A08}"/>
    <dgm:cxn modelId="{3B0DB281-4E81-4BE8-8464-64B7EECD5F98}" type="presOf" srcId="{2CCA4C20-6AC9-4931-9698-3E66406C9E10}" destId="{C630F2CC-C2F2-486C-B156-EF385ABA8CC2}" srcOrd="0" destOrd="0" presId="urn:microsoft.com/office/officeart/2005/8/layout/gear1"/>
    <dgm:cxn modelId="{B6B5D341-350B-49AE-90AE-372F9B033365}" type="presParOf" srcId="{BA145516-7925-4847-BD41-EA5786781E85}" destId="{D90F86B3-3782-4945-99F0-DECEF1EC1F14}" srcOrd="0" destOrd="0" presId="urn:microsoft.com/office/officeart/2005/8/layout/gear1"/>
    <dgm:cxn modelId="{01C65AD1-C1ED-4F3C-86D5-98059FA5C98A}" type="presParOf" srcId="{BA145516-7925-4847-BD41-EA5786781E85}" destId="{1CB0DFDF-1AD6-41EB-A884-DEACFA6695E5}" srcOrd="1" destOrd="0" presId="urn:microsoft.com/office/officeart/2005/8/layout/gear1"/>
    <dgm:cxn modelId="{CF4303DB-0DF7-4098-8C91-C7E19389C43A}" type="presParOf" srcId="{BA145516-7925-4847-BD41-EA5786781E85}" destId="{9D5613AE-7D80-457F-AD6A-B6492ACE8193}" srcOrd="2" destOrd="0" presId="urn:microsoft.com/office/officeart/2005/8/layout/gear1"/>
    <dgm:cxn modelId="{34F9F5CF-98C3-4BC7-9060-BB81FEF03A0B}" type="presParOf" srcId="{BA145516-7925-4847-BD41-EA5786781E85}" destId="{361E1875-F676-40C6-A4AE-33A2037EC522}" srcOrd="3" destOrd="0" presId="urn:microsoft.com/office/officeart/2005/8/layout/gear1"/>
    <dgm:cxn modelId="{2CFB6AD5-7272-4658-83D2-59F3EB369E00}" type="presParOf" srcId="{BA145516-7925-4847-BD41-EA5786781E85}" destId="{7D0FCCB9-60F8-4442-B82E-8D3E39A242AE}" srcOrd="4" destOrd="0" presId="urn:microsoft.com/office/officeart/2005/8/layout/gear1"/>
    <dgm:cxn modelId="{20A1299B-CBEB-49A4-86F7-068D93DCE113}" type="presParOf" srcId="{BA145516-7925-4847-BD41-EA5786781E85}" destId="{090C46BB-6F5D-4F96-8A09-6F2BF4A6C409}" srcOrd="5" destOrd="0" presId="urn:microsoft.com/office/officeart/2005/8/layout/gear1"/>
    <dgm:cxn modelId="{F3A26FAF-61D2-4E8B-9F35-74C603283DB7}" type="presParOf" srcId="{BA145516-7925-4847-BD41-EA5786781E85}" destId="{C630F2CC-C2F2-486C-B156-EF385ABA8CC2}" srcOrd="6" destOrd="0" presId="urn:microsoft.com/office/officeart/2005/8/layout/gear1"/>
    <dgm:cxn modelId="{3EBD0039-FA50-426A-9337-CE6457879183}" type="presParOf" srcId="{BA145516-7925-4847-BD41-EA5786781E85}" destId="{5BAAAFAC-4F8A-453E-B2C4-7F898102D35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2FC1-EE4F-479E-A1A2-D219E9574ED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F007B777-97BC-4523-941C-B5931AE9A824}">
      <dgm:prSet phldrT="[Texto]"/>
      <dgm:spPr>
        <a:noFill/>
      </dgm:spPr>
      <dgm:t>
        <a:bodyPr/>
        <a:lstStyle/>
        <a:p>
          <a:r>
            <a:rPr lang="es-ES" dirty="0" smtClean="0"/>
            <a:t>Características del proyecto</a:t>
          </a:r>
          <a:endParaRPr lang="es-ES" dirty="0"/>
        </a:p>
      </dgm:t>
    </dgm:pt>
    <dgm:pt modelId="{147AD3D8-0E2C-4079-A7FF-EFBFF7846DE3}" type="parTrans" cxnId="{3D0DE295-0733-45B8-BEB8-F3260638D186}">
      <dgm:prSet/>
      <dgm:spPr/>
      <dgm:t>
        <a:bodyPr/>
        <a:lstStyle/>
        <a:p>
          <a:endParaRPr lang="es-ES"/>
        </a:p>
      </dgm:t>
    </dgm:pt>
    <dgm:pt modelId="{50F96F8D-C37C-4B66-B67E-812309BD31E6}" type="sibTrans" cxnId="{3D0DE295-0733-45B8-BEB8-F3260638D186}">
      <dgm:prSet/>
      <dgm:spPr/>
      <dgm:t>
        <a:bodyPr/>
        <a:lstStyle/>
        <a:p>
          <a:endParaRPr lang="es-ES"/>
        </a:p>
      </dgm:t>
    </dgm:pt>
    <dgm:pt modelId="{91F2A837-BEF3-43B0-B24A-3FAFC1191512}">
      <dgm:prSet/>
      <dgm:spPr>
        <a:noFill/>
      </dgm:spPr>
      <dgm:t>
        <a:bodyPr/>
        <a:lstStyle/>
        <a:p>
          <a:r>
            <a:rPr lang="es-ES" dirty="0" smtClean="0"/>
            <a:t>Coste</a:t>
          </a:r>
        </a:p>
      </dgm:t>
    </dgm:pt>
    <dgm:pt modelId="{704703D7-B661-4A53-B3F4-A113FD9047BD}" type="parTrans" cxnId="{5B7A6E30-BA14-4394-A936-9B9EFFADE776}">
      <dgm:prSet/>
      <dgm:spPr/>
      <dgm:t>
        <a:bodyPr/>
        <a:lstStyle/>
        <a:p>
          <a:endParaRPr lang="es-ES"/>
        </a:p>
      </dgm:t>
    </dgm:pt>
    <dgm:pt modelId="{2ED6CF34-2625-498E-BE53-CC544FB2FD3E}" type="sibTrans" cxnId="{5B7A6E30-BA14-4394-A936-9B9EFFADE776}">
      <dgm:prSet/>
      <dgm:spPr/>
      <dgm:t>
        <a:bodyPr/>
        <a:lstStyle/>
        <a:p>
          <a:endParaRPr lang="es-ES"/>
        </a:p>
      </dgm:t>
    </dgm:pt>
    <dgm:pt modelId="{814D83E7-55A6-4B9C-BF56-0DC6D2A08C8D}">
      <dgm:prSet/>
      <dgm:spPr>
        <a:noFill/>
      </dgm:spPr>
      <dgm:t>
        <a:bodyPr/>
        <a:lstStyle/>
        <a:p>
          <a:r>
            <a:rPr lang="es-ES" dirty="0" smtClean="0"/>
            <a:t>Volumen de datos</a:t>
          </a:r>
        </a:p>
      </dgm:t>
    </dgm:pt>
    <dgm:pt modelId="{B1D3EB03-26A1-46DC-A728-6FA09FB2D241}" type="parTrans" cxnId="{42292AD9-0416-401F-9239-C5C460A698ED}">
      <dgm:prSet/>
      <dgm:spPr/>
      <dgm:t>
        <a:bodyPr/>
        <a:lstStyle/>
        <a:p>
          <a:endParaRPr lang="es-ES"/>
        </a:p>
      </dgm:t>
    </dgm:pt>
    <dgm:pt modelId="{0059EEE7-5EDD-4652-86E9-8C3D5DAE1FDC}" type="sibTrans" cxnId="{42292AD9-0416-401F-9239-C5C460A698ED}">
      <dgm:prSet/>
      <dgm:spPr/>
      <dgm:t>
        <a:bodyPr/>
        <a:lstStyle/>
        <a:p>
          <a:endParaRPr lang="es-ES"/>
        </a:p>
      </dgm:t>
    </dgm:pt>
    <dgm:pt modelId="{BA145516-7925-4847-BD41-EA5786781E85}" type="pres">
      <dgm:prSet presAssocID="{D6BE2FC1-EE4F-479E-A1A2-D219E9574ED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F106B7C-0078-4EB9-984F-254342CE6AB2}" type="pres">
      <dgm:prSet presAssocID="{F007B777-97BC-4523-941C-B5931AE9A82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8FED68-76CA-48FB-B505-65C036431944}" type="pres">
      <dgm:prSet presAssocID="{F007B777-97BC-4523-941C-B5931AE9A824}" presName="gear1srcNode" presStyleLbl="node1" presStyleIdx="0" presStyleCnt="3"/>
      <dgm:spPr/>
      <dgm:t>
        <a:bodyPr/>
        <a:lstStyle/>
        <a:p>
          <a:endParaRPr lang="es-ES"/>
        </a:p>
      </dgm:t>
    </dgm:pt>
    <dgm:pt modelId="{018D049D-A4BE-45F6-AC70-517B8859F31D}" type="pres">
      <dgm:prSet presAssocID="{F007B777-97BC-4523-941C-B5931AE9A824}" presName="gear1dstNode" presStyleLbl="node1" presStyleIdx="0" presStyleCnt="3"/>
      <dgm:spPr/>
      <dgm:t>
        <a:bodyPr/>
        <a:lstStyle/>
        <a:p>
          <a:endParaRPr lang="es-ES"/>
        </a:p>
      </dgm:t>
    </dgm:pt>
    <dgm:pt modelId="{AE36EEE4-EB6B-418B-9990-5DDD02719A70}" type="pres">
      <dgm:prSet presAssocID="{91F2A837-BEF3-43B0-B24A-3FAFC119151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0846F9-9DE3-453F-AE67-505C57CE6E79}" type="pres">
      <dgm:prSet presAssocID="{91F2A837-BEF3-43B0-B24A-3FAFC1191512}" presName="gear2srcNode" presStyleLbl="node1" presStyleIdx="1" presStyleCnt="3"/>
      <dgm:spPr/>
      <dgm:t>
        <a:bodyPr/>
        <a:lstStyle/>
        <a:p>
          <a:endParaRPr lang="es-ES"/>
        </a:p>
      </dgm:t>
    </dgm:pt>
    <dgm:pt modelId="{D7DD08D9-4CA7-49AC-A40F-716B5A92CE36}" type="pres">
      <dgm:prSet presAssocID="{91F2A837-BEF3-43B0-B24A-3FAFC1191512}" presName="gear2dstNode" presStyleLbl="node1" presStyleIdx="1" presStyleCnt="3"/>
      <dgm:spPr/>
      <dgm:t>
        <a:bodyPr/>
        <a:lstStyle/>
        <a:p>
          <a:endParaRPr lang="es-ES"/>
        </a:p>
      </dgm:t>
    </dgm:pt>
    <dgm:pt modelId="{2038ED2A-B3BD-4928-A7A7-7BA33AE3CC45}" type="pres">
      <dgm:prSet presAssocID="{814D83E7-55A6-4B9C-BF56-0DC6D2A08C8D}" presName="gear3" presStyleLbl="node1" presStyleIdx="2" presStyleCnt="3"/>
      <dgm:spPr/>
      <dgm:t>
        <a:bodyPr/>
        <a:lstStyle/>
        <a:p>
          <a:endParaRPr lang="es-ES"/>
        </a:p>
      </dgm:t>
    </dgm:pt>
    <dgm:pt modelId="{11225BD2-CCF1-4E4E-900C-D5AE3D28CD88}" type="pres">
      <dgm:prSet presAssocID="{814D83E7-55A6-4B9C-BF56-0DC6D2A08C8D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12E2BA-57B8-4E85-999E-F830C0C93378}" type="pres">
      <dgm:prSet presAssocID="{814D83E7-55A6-4B9C-BF56-0DC6D2A08C8D}" presName="gear3srcNode" presStyleLbl="node1" presStyleIdx="2" presStyleCnt="3"/>
      <dgm:spPr/>
      <dgm:t>
        <a:bodyPr/>
        <a:lstStyle/>
        <a:p>
          <a:endParaRPr lang="es-ES"/>
        </a:p>
      </dgm:t>
    </dgm:pt>
    <dgm:pt modelId="{EC358FFD-3DD1-4386-AF23-67B51E150719}" type="pres">
      <dgm:prSet presAssocID="{814D83E7-55A6-4B9C-BF56-0DC6D2A08C8D}" presName="gear3dstNode" presStyleLbl="node1" presStyleIdx="2" presStyleCnt="3"/>
      <dgm:spPr/>
      <dgm:t>
        <a:bodyPr/>
        <a:lstStyle/>
        <a:p>
          <a:endParaRPr lang="es-ES"/>
        </a:p>
      </dgm:t>
    </dgm:pt>
    <dgm:pt modelId="{8BB2489E-850F-4848-92ED-1CD84CB7410E}" type="pres">
      <dgm:prSet presAssocID="{50F96F8D-C37C-4B66-B67E-812309BD31E6}" presName="connector1" presStyleLbl="sibTrans2D1" presStyleIdx="0" presStyleCnt="3" custAng="9844441" custScaleX="90204" custScaleY="94260" custLinFactNeighborX="72690" custLinFactNeighborY="-44236"/>
      <dgm:spPr/>
      <dgm:t>
        <a:bodyPr/>
        <a:lstStyle/>
        <a:p>
          <a:endParaRPr lang="es-ES"/>
        </a:p>
      </dgm:t>
    </dgm:pt>
    <dgm:pt modelId="{E84FB7C3-C038-4EB1-BB4B-6CD566FB604A}" type="pres">
      <dgm:prSet presAssocID="{2ED6CF34-2625-498E-BE53-CC544FB2FD3E}" presName="connector2" presStyleLbl="sibTrans2D1" presStyleIdx="1" presStyleCnt="3"/>
      <dgm:spPr/>
      <dgm:t>
        <a:bodyPr/>
        <a:lstStyle/>
        <a:p>
          <a:endParaRPr lang="es-ES"/>
        </a:p>
      </dgm:t>
    </dgm:pt>
    <dgm:pt modelId="{D21C8ACD-F3CB-47DB-B5FE-AE4DB6BDC42D}" type="pres">
      <dgm:prSet presAssocID="{0059EEE7-5EDD-4652-86E9-8C3D5DAE1FDC}" presName="connector3" presStyleLbl="sibTrans2D1" presStyleIdx="2" presStyleCnt="3"/>
      <dgm:spPr/>
      <dgm:t>
        <a:bodyPr/>
        <a:lstStyle/>
        <a:p>
          <a:endParaRPr lang="es-ES"/>
        </a:p>
      </dgm:t>
    </dgm:pt>
  </dgm:ptLst>
  <dgm:cxnLst>
    <dgm:cxn modelId="{B098E230-6D6C-48D0-98AF-887197599646}" type="presOf" srcId="{91F2A837-BEF3-43B0-B24A-3FAFC1191512}" destId="{AE36EEE4-EB6B-418B-9990-5DDD02719A70}" srcOrd="0" destOrd="0" presId="urn:microsoft.com/office/officeart/2005/8/layout/gear1"/>
    <dgm:cxn modelId="{5B7A6E30-BA14-4394-A936-9B9EFFADE776}" srcId="{D6BE2FC1-EE4F-479E-A1A2-D219E9574EDD}" destId="{91F2A837-BEF3-43B0-B24A-3FAFC1191512}" srcOrd="1" destOrd="0" parTransId="{704703D7-B661-4A53-B3F4-A113FD9047BD}" sibTransId="{2ED6CF34-2625-498E-BE53-CC544FB2FD3E}"/>
    <dgm:cxn modelId="{2C9A84AF-D185-4384-A053-6473C1EC2B8C}" type="presOf" srcId="{F007B777-97BC-4523-941C-B5931AE9A824}" destId="{388FED68-76CA-48FB-B505-65C036431944}" srcOrd="1" destOrd="0" presId="urn:microsoft.com/office/officeart/2005/8/layout/gear1"/>
    <dgm:cxn modelId="{C113631A-58DA-44BF-AAAE-A2E8B04C2A55}" type="presOf" srcId="{2ED6CF34-2625-498E-BE53-CC544FB2FD3E}" destId="{E84FB7C3-C038-4EB1-BB4B-6CD566FB604A}" srcOrd="0" destOrd="0" presId="urn:microsoft.com/office/officeart/2005/8/layout/gear1"/>
    <dgm:cxn modelId="{69ABDF32-3F5D-410D-A296-96BE6081EEA8}" type="presOf" srcId="{0059EEE7-5EDD-4652-86E9-8C3D5DAE1FDC}" destId="{D21C8ACD-F3CB-47DB-B5FE-AE4DB6BDC42D}" srcOrd="0" destOrd="0" presId="urn:microsoft.com/office/officeart/2005/8/layout/gear1"/>
    <dgm:cxn modelId="{4092A18E-F468-4E71-82FD-9877C3EA5945}" type="presOf" srcId="{814D83E7-55A6-4B9C-BF56-0DC6D2A08C8D}" destId="{11225BD2-CCF1-4E4E-900C-D5AE3D28CD88}" srcOrd="1" destOrd="0" presId="urn:microsoft.com/office/officeart/2005/8/layout/gear1"/>
    <dgm:cxn modelId="{49CA3D31-B578-415B-8D9A-7F50C4C4E0C1}" type="presOf" srcId="{814D83E7-55A6-4B9C-BF56-0DC6D2A08C8D}" destId="{2038ED2A-B3BD-4928-A7A7-7BA33AE3CC45}" srcOrd="0" destOrd="0" presId="urn:microsoft.com/office/officeart/2005/8/layout/gear1"/>
    <dgm:cxn modelId="{CBDAD792-5AFC-4B6A-A74D-8E14B4CFD14E}" type="presOf" srcId="{F007B777-97BC-4523-941C-B5931AE9A824}" destId="{018D049D-A4BE-45F6-AC70-517B8859F31D}" srcOrd="2" destOrd="0" presId="urn:microsoft.com/office/officeart/2005/8/layout/gear1"/>
    <dgm:cxn modelId="{3D0DE295-0733-45B8-BEB8-F3260638D186}" srcId="{D6BE2FC1-EE4F-479E-A1A2-D219E9574EDD}" destId="{F007B777-97BC-4523-941C-B5931AE9A824}" srcOrd="0" destOrd="0" parTransId="{147AD3D8-0E2C-4079-A7FF-EFBFF7846DE3}" sibTransId="{50F96F8D-C37C-4B66-B67E-812309BD31E6}"/>
    <dgm:cxn modelId="{EE44317E-09D9-4E7C-9F69-E5ECAEEE6A1B}" type="presOf" srcId="{50F96F8D-C37C-4B66-B67E-812309BD31E6}" destId="{8BB2489E-850F-4848-92ED-1CD84CB7410E}" srcOrd="0" destOrd="0" presId="urn:microsoft.com/office/officeart/2005/8/layout/gear1"/>
    <dgm:cxn modelId="{F3972543-1D4D-48C3-826A-21F47DE0F3EA}" type="presOf" srcId="{F007B777-97BC-4523-941C-B5931AE9A824}" destId="{FF106B7C-0078-4EB9-984F-254342CE6AB2}" srcOrd="0" destOrd="0" presId="urn:microsoft.com/office/officeart/2005/8/layout/gear1"/>
    <dgm:cxn modelId="{1FAF59BA-7CC5-4433-A3DA-114B1BE31D5D}" type="presOf" srcId="{D6BE2FC1-EE4F-479E-A1A2-D219E9574EDD}" destId="{BA145516-7925-4847-BD41-EA5786781E85}" srcOrd="0" destOrd="0" presId="urn:microsoft.com/office/officeart/2005/8/layout/gear1"/>
    <dgm:cxn modelId="{9B0ECC9B-FE6C-4F72-853E-352AAA897B73}" type="presOf" srcId="{814D83E7-55A6-4B9C-BF56-0DC6D2A08C8D}" destId="{8E12E2BA-57B8-4E85-999E-F830C0C93378}" srcOrd="2" destOrd="0" presId="urn:microsoft.com/office/officeart/2005/8/layout/gear1"/>
    <dgm:cxn modelId="{42292AD9-0416-401F-9239-C5C460A698ED}" srcId="{D6BE2FC1-EE4F-479E-A1A2-D219E9574EDD}" destId="{814D83E7-55A6-4B9C-BF56-0DC6D2A08C8D}" srcOrd="2" destOrd="0" parTransId="{B1D3EB03-26A1-46DC-A728-6FA09FB2D241}" sibTransId="{0059EEE7-5EDD-4652-86E9-8C3D5DAE1FDC}"/>
    <dgm:cxn modelId="{B8A09586-D44A-45B5-B7E8-191C99613D41}" type="presOf" srcId="{814D83E7-55A6-4B9C-BF56-0DC6D2A08C8D}" destId="{EC358FFD-3DD1-4386-AF23-67B51E150719}" srcOrd="3" destOrd="0" presId="urn:microsoft.com/office/officeart/2005/8/layout/gear1"/>
    <dgm:cxn modelId="{639C00AA-5570-4207-90FE-EBE998B01881}" type="presOf" srcId="{91F2A837-BEF3-43B0-B24A-3FAFC1191512}" destId="{580846F9-9DE3-453F-AE67-505C57CE6E79}" srcOrd="1" destOrd="0" presId="urn:microsoft.com/office/officeart/2005/8/layout/gear1"/>
    <dgm:cxn modelId="{FDB15983-6387-4378-A615-81D2AF79376C}" type="presOf" srcId="{91F2A837-BEF3-43B0-B24A-3FAFC1191512}" destId="{D7DD08D9-4CA7-49AC-A40F-716B5A92CE36}" srcOrd="2" destOrd="0" presId="urn:microsoft.com/office/officeart/2005/8/layout/gear1"/>
    <dgm:cxn modelId="{A24E2363-909A-4363-9AB8-457AE77C311F}" type="presParOf" srcId="{BA145516-7925-4847-BD41-EA5786781E85}" destId="{FF106B7C-0078-4EB9-984F-254342CE6AB2}" srcOrd="0" destOrd="0" presId="urn:microsoft.com/office/officeart/2005/8/layout/gear1"/>
    <dgm:cxn modelId="{D9DA96A9-09DD-4CC2-A287-B19834A90B26}" type="presParOf" srcId="{BA145516-7925-4847-BD41-EA5786781E85}" destId="{388FED68-76CA-48FB-B505-65C036431944}" srcOrd="1" destOrd="0" presId="urn:microsoft.com/office/officeart/2005/8/layout/gear1"/>
    <dgm:cxn modelId="{8DF065D4-7264-40D6-8E56-9D2608EBBD8C}" type="presParOf" srcId="{BA145516-7925-4847-BD41-EA5786781E85}" destId="{018D049D-A4BE-45F6-AC70-517B8859F31D}" srcOrd="2" destOrd="0" presId="urn:microsoft.com/office/officeart/2005/8/layout/gear1"/>
    <dgm:cxn modelId="{895DC842-E5AE-4742-83CB-6E80E086A9B6}" type="presParOf" srcId="{BA145516-7925-4847-BD41-EA5786781E85}" destId="{AE36EEE4-EB6B-418B-9990-5DDD02719A70}" srcOrd="3" destOrd="0" presId="urn:microsoft.com/office/officeart/2005/8/layout/gear1"/>
    <dgm:cxn modelId="{4494CE12-A326-482D-BFF9-7D501DE7AB71}" type="presParOf" srcId="{BA145516-7925-4847-BD41-EA5786781E85}" destId="{580846F9-9DE3-453F-AE67-505C57CE6E79}" srcOrd="4" destOrd="0" presId="urn:microsoft.com/office/officeart/2005/8/layout/gear1"/>
    <dgm:cxn modelId="{4A76648D-10B7-4441-86BF-D9E415EB9368}" type="presParOf" srcId="{BA145516-7925-4847-BD41-EA5786781E85}" destId="{D7DD08D9-4CA7-49AC-A40F-716B5A92CE36}" srcOrd="5" destOrd="0" presId="urn:microsoft.com/office/officeart/2005/8/layout/gear1"/>
    <dgm:cxn modelId="{156B8F69-2239-41FD-AAD3-2112586DA972}" type="presParOf" srcId="{BA145516-7925-4847-BD41-EA5786781E85}" destId="{2038ED2A-B3BD-4928-A7A7-7BA33AE3CC45}" srcOrd="6" destOrd="0" presId="urn:microsoft.com/office/officeart/2005/8/layout/gear1"/>
    <dgm:cxn modelId="{1DE42397-6CAF-472E-9C82-29496BC70B8B}" type="presParOf" srcId="{BA145516-7925-4847-BD41-EA5786781E85}" destId="{11225BD2-CCF1-4E4E-900C-D5AE3D28CD88}" srcOrd="7" destOrd="0" presId="urn:microsoft.com/office/officeart/2005/8/layout/gear1"/>
    <dgm:cxn modelId="{84779AF3-CBB2-4007-8E9F-50D23793FEA1}" type="presParOf" srcId="{BA145516-7925-4847-BD41-EA5786781E85}" destId="{8E12E2BA-57B8-4E85-999E-F830C0C93378}" srcOrd="8" destOrd="0" presId="urn:microsoft.com/office/officeart/2005/8/layout/gear1"/>
    <dgm:cxn modelId="{569538CA-EA3D-4AB4-AD9D-1837BDA2C721}" type="presParOf" srcId="{BA145516-7925-4847-BD41-EA5786781E85}" destId="{EC358FFD-3DD1-4386-AF23-67B51E150719}" srcOrd="9" destOrd="0" presId="urn:microsoft.com/office/officeart/2005/8/layout/gear1"/>
    <dgm:cxn modelId="{BCCCC8DB-4BC1-4D12-98C4-3849835D73DA}" type="presParOf" srcId="{BA145516-7925-4847-BD41-EA5786781E85}" destId="{8BB2489E-850F-4848-92ED-1CD84CB7410E}" srcOrd="10" destOrd="0" presId="urn:microsoft.com/office/officeart/2005/8/layout/gear1"/>
    <dgm:cxn modelId="{2FE8EFD1-F869-4E45-AF33-DA64A8F16A93}" type="presParOf" srcId="{BA145516-7925-4847-BD41-EA5786781E85}" destId="{E84FB7C3-C038-4EB1-BB4B-6CD566FB604A}" srcOrd="11" destOrd="0" presId="urn:microsoft.com/office/officeart/2005/8/layout/gear1"/>
    <dgm:cxn modelId="{B838CC40-F3C3-4402-B5F1-99D13F71E0A9}" type="presParOf" srcId="{BA145516-7925-4847-BD41-EA5786781E85}" destId="{D21C8ACD-F3CB-47DB-B5FE-AE4DB6BDC42D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F86B3-3782-4945-99F0-DECEF1EC1F14}">
      <dsp:nvSpPr>
        <dsp:cNvPr id="0" name=""/>
        <dsp:cNvSpPr/>
      </dsp:nvSpPr>
      <dsp:spPr>
        <a:xfrm>
          <a:off x="2743679" y="1492098"/>
          <a:ext cx="2090261" cy="2090261"/>
        </a:xfrm>
        <a:prstGeom prst="gear9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Conexión entre sistemas</a:t>
          </a:r>
        </a:p>
      </dsp:txBody>
      <dsp:txXfrm>
        <a:off x="3163914" y="1981732"/>
        <a:ext cx="1249791" cy="1074437"/>
      </dsp:txXfrm>
    </dsp:sp>
    <dsp:sp modelId="{361E1875-F676-40C6-A4AE-33A2037EC522}">
      <dsp:nvSpPr>
        <dsp:cNvPr id="0" name=""/>
        <dsp:cNvSpPr/>
      </dsp:nvSpPr>
      <dsp:spPr>
        <a:xfrm>
          <a:off x="1432274" y="836104"/>
          <a:ext cx="1520190" cy="1520190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ETC</a:t>
          </a:r>
        </a:p>
      </dsp:txBody>
      <dsp:txXfrm>
        <a:off x="1814986" y="1221129"/>
        <a:ext cx="754766" cy="750140"/>
      </dsp:txXfrm>
    </dsp:sp>
    <dsp:sp modelId="{C630F2CC-C2F2-486C-B156-EF385ABA8CC2}">
      <dsp:nvSpPr>
        <dsp:cNvPr id="0" name=""/>
        <dsp:cNvSpPr/>
      </dsp:nvSpPr>
      <dsp:spPr>
        <a:xfrm rot="20349267">
          <a:off x="2734288" y="979902"/>
          <a:ext cx="2571021" cy="2571021"/>
        </a:xfrm>
        <a:prstGeom prst="circularArrow">
          <a:avLst>
            <a:gd name="adj1" fmla="val 4878"/>
            <a:gd name="adj2" fmla="val 312630"/>
            <a:gd name="adj3" fmla="val 3111866"/>
            <a:gd name="adj4" fmla="val 15263744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AAFAC-4F8A-453E-B2C4-7F898102D351}">
      <dsp:nvSpPr>
        <dsp:cNvPr id="0" name=""/>
        <dsp:cNvSpPr/>
      </dsp:nvSpPr>
      <dsp:spPr>
        <a:xfrm rot="2948934">
          <a:off x="1163051" y="501434"/>
          <a:ext cx="1943942" cy="194394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06B7C-0078-4EB9-984F-254342CE6AB2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Características del proyecto</a:t>
          </a:r>
          <a:endParaRPr lang="es-ES" sz="1500" kern="1200" dirty="0"/>
        </a:p>
      </dsp:txBody>
      <dsp:txXfrm>
        <a:off x="3294175" y="2352385"/>
        <a:ext cx="1336450" cy="1148939"/>
      </dsp:txXfrm>
    </dsp:sp>
    <dsp:sp modelId="{AE36EEE4-EB6B-418B-9990-5DDD02719A70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Coste</a:t>
          </a:r>
        </a:p>
      </dsp:txBody>
      <dsp:txXfrm>
        <a:off x="1953570" y="1712203"/>
        <a:ext cx="807100" cy="802154"/>
      </dsp:txXfrm>
    </dsp:sp>
    <dsp:sp modelId="{2038ED2A-B3BD-4928-A7A7-7BA33AE3CC45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Volumen de datos</a:t>
          </a:r>
        </a:p>
      </dsp:txBody>
      <dsp:txXfrm rot="-20700000">
        <a:off x="2804160" y="528320"/>
        <a:ext cx="894080" cy="894080"/>
      </dsp:txXfrm>
    </dsp:sp>
    <dsp:sp modelId="{8BB2489E-850F-4848-92ED-1CD84CB7410E}">
      <dsp:nvSpPr>
        <dsp:cNvPr id="0" name=""/>
        <dsp:cNvSpPr/>
      </dsp:nvSpPr>
      <dsp:spPr>
        <a:xfrm rot="9844441">
          <a:off x="4805606" y="308816"/>
          <a:ext cx="2580786" cy="2696831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FB7C3-C038-4EB1-BB4B-6CD566FB604A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C8ACD-F3CB-47DB-B5FE-AE4DB6BDC42D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603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84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06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6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32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68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69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10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37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56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43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5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PHHcBwWXjUk/VhPHXIRyarI/AAAAAAAAH4g/kJcN50D6GyU/s1600-r/UAE-case-study-pic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0226"/>
            <a:ext cx="9144000" cy="51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"/>
          <p:cNvSpPr/>
          <p:nvPr/>
        </p:nvSpPr>
        <p:spPr>
          <a:xfrm>
            <a:off x="0" y="-30226"/>
            <a:ext cx="9170415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61207" y="747750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tic1.squarespace.com/static/545ca278e4b06e0eec9ccf16/t/54606c90e4b0f79db695d795/1415605398870/iStock_000027752973_Large.jpg?format=1500w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0" y="0"/>
            <a:ext cx="9144150" cy="5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-15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0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Shape 19"/>
          <p:cNvSpPr/>
          <p:nvPr userDrawn="1"/>
        </p:nvSpPr>
        <p:spPr>
          <a:xfrm>
            <a:off x="0" y="1781174"/>
            <a:ext cx="9149356" cy="1746301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80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ommercialpersonnel.co.uk/wp-content/uploads/2015/05/shutterstock_147774539.jp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-1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2473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4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7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"/>
          <p:cNvSpPr/>
          <p:nvPr userDrawn="1"/>
        </p:nvSpPr>
        <p:spPr>
          <a:xfrm>
            <a:off x="-1" y="-12752"/>
            <a:ext cx="9158881" cy="5181752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0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42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79" r:id="rId3"/>
    <p:sldLayoutId id="2147483672" r:id="rId4"/>
    <p:sldLayoutId id="2147483673" r:id="rId5"/>
    <p:sldLayoutId id="2147483674" r:id="rId6"/>
    <p:sldLayoutId id="2147483675" r:id="rId7"/>
    <p:sldLayoutId id="2147483680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9144000" cy="5141244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4"/>
            <a:r>
              <a:rPr lang="es-ES" sz="1600" dirty="0" smtClean="0"/>
              <a:t>	</a:t>
            </a:r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7"/>
            <a:endParaRPr lang="es-ES" sz="1600" b="1" dirty="0" smtClean="0"/>
          </a:p>
          <a:p>
            <a:pPr lvl="7"/>
            <a:r>
              <a:rPr lang="es-ES" sz="1600" b="1" dirty="0"/>
              <a:t>	</a:t>
            </a:r>
            <a:r>
              <a:rPr lang="es-ES" sz="1600" b="1" dirty="0" smtClean="0"/>
              <a:t>DAVID </a:t>
            </a:r>
            <a:r>
              <a:rPr lang="es-ES" sz="1600" b="1" dirty="0"/>
              <a:t>MORENO </a:t>
            </a:r>
            <a:r>
              <a:rPr lang="es-ES" sz="1600" b="1" dirty="0" err="1"/>
              <a:t>MORENO</a:t>
            </a:r>
            <a:endParaRPr lang="es-ES" sz="1600" b="1" dirty="0"/>
          </a:p>
          <a:p>
            <a:pPr lvl="7"/>
            <a:r>
              <a:rPr lang="es-ES" sz="1600" b="1" dirty="0" smtClean="0"/>
              <a:t>	FERNANDO </a:t>
            </a:r>
            <a:r>
              <a:rPr lang="es-ES" sz="1600" b="1" dirty="0"/>
              <a:t>DONAIRE GARCÍA</a:t>
            </a:r>
          </a:p>
          <a:p>
            <a:pPr lvl="7"/>
            <a:r>
              <a:rPr lang="es-ES" sz="1600" b="1" dirty="0" smtClean="0"/>
              <a:t>	SORIN GAVRILA</a:t>
            </a:r>
          </a:p>
          <a:p>
            <a:pPr lvl="7"/>
            <a:endParaRPr lang="es-ES" sz="1600" b="1" dirty="0"/>
          </a:p>
          <a:p>
            <a:pPr lvl="7"/>
            <a:r>
              <a:rPr lang="es-ES" sz="1600" b="1" dirty="0" smtClean="0"/>
              <a:t>	</a:t>
            </a:r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DESARROLLO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EMERGENTES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GRADO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SISTEMAS DE LA INFORMACIÓN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2015/2016</a:t>
            </a:r>
            <a:endParaRPr lang="en" sz="1100" dirty="0">
              <a:solidFill>
                <a:schemeClr val="accent1">
                  <a:lumMod val="60000"/>
                  <a:lumOff val="40000"/>
                </a:schemeClr>
              </a:solidFill>
              <a:sym typeface="Mul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64508" y="1168401"/>
            <a:ext cx="5608320" cy="1568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sz="5400" dirty="0" smtClean="0">
                <a:solidFill>
                  <a:schemeClr val="bg1"/>
                </a:solidFill>
              </a:rPr>
              <a:t>Grupo 6:</a:t>
            </a:r>
            <a:br>
              <a:rPr lang="es-ES" sz="5400" dirty="0" smtClean="0">
                <a:solidFill>
                  <a:schemeClr val="bg1"/>
                </a:solidFill>
              </a:rPr>
            </a:br>
            <a:r>
              <a:rPr lang="es-ES" sz="5400" dirty="0" smtClean="0">
                <a:solidFill>
                  <a:schemeClr val="bg1"/>
                </a:solidFill>
              </a:rPr>
              <a:t>IoT-TG2</a:t>
            </a:r>
            <a:endParaRPr lang="en" sz="5400" dirty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85" y="44334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43" y="44215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07" y="44215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9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 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Raspberry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03 </a:t>
            </a:r>
            <a:r>
              <a:rPr lang="es-ES" b="1" dirty="0" smtClean="0">
                <a:solidFill>
                  <a:schemeClr val="bg1"/>
                </a:solidFill>
              </a:rPr>
              <a:t>Criterios y comparativa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Aplicaciones</a:t>
            </a: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05 Conclusiones</a:t>
            </a:r>
          </a:p>
          <a:p>
            <a:pPr>
              <a:buNone/>
            </a:pP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</a:t>
            </a:r>
            <a:endParaRPr lang="es-ES" dirty="0"/>
          </a:p>
        </p:txBody>
      </p:sp>
      <p:sp>
        <p:nvSpPr>
          <p:cNvPr id="4" name="Shape 184"/>
          <p:cNvSpPr/>
          <p:nvPr/>
        </p:nvSpPr>
        <p:spPr>
          <a:xfrm>
            <a:off x="4430081" y="699388"/>
            <a:ext cx="2608444" cy="2590423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Generales</a:t>
            </a:r>
            <a:endParaRPr lang="en" sz="18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Shape 186"/>
          <p:cNvSpPr/>
          <p:nvPr/>
        </p:nvSpPr>
        <p:spPr>
          <a:xfrm>
            <a:off x="3456649" y="2238000"/>
            <a:ext cx="2608444" cy="2590423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Hardware</a:t>
            </a:r>
            <a:endParaRPr lang="en" sz="18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84"/>
          <p:cNvSpPr/>
          <p:nvPr/>
        </p:nvSpPr>
        <p:spPr>
          <a:xfrm>
            <a:off x="5405345" y="2255202"/>
            <a:ext cx="2608444" cy="2590423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Software</a:t>
            </a:r>
            <a:endParaRPr lang="en" sz="18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" name="Shape 335"/>
          <p:cNvGrpSpPr/>
          <p:nvPr/>
        </p:nvGrpSpPr>
        <p:grpSpPr>
          <a:xfrm>
            <a:off x="6456054" y="3708675"/>
            <a:ext cx="526261" cy="565217"/>
            <a:chOff x="616425" y="2329600"/>
            <a:chExt cx="361700" cy="388475"/>
          </a:xfrm>
        </p:grpSpPr>
        <p:sp>
          <p:nvSpPr>
            <p:cNvPr id="8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Shape 349"/>
          <p:cNvGrpSpPr/>
          <p:nvPr/>
        </p:nvGrpSpPr>
        <p:grpSpPr>
          <a:xfrm>
            <a:off x="5480169" y="1313985"/>
            <a:ext cx="542145" cy="542145"/>
            <a:chOff x="5941025" y="3634400"/>
            <a:chExt cx="467650" cy="467650"/>
          </a:xfrm>
        </p:grpSpPr>
        <p:sp>
          <p:nvSpPr>
            <p:cNvPr id="17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Shape 365"/>
          <p:cNvGrpSpPr/>
          <p:nvPr/>
        </p:nvGrpSpPr>
        <p:grpSpPr>
          <a:xfrm>
            <a:off x="4430081" y="3676577"/>
            <a:ext cx="593308" cy="569142"/>
            <a:chOff x="5233525" y="4954450"/>
            <a:chExt cx="538275" cy="516350"/>
          </a:xfrm>
        </p:grpSpPr>
        <p:sp>
          <p:nvSpPr>
            <p:cNvPr id="2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9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902950" y="1509475"/>
            <a:ext cx="5718600" cy="1310843"/>
          </a:xfrm>
        </p:spPr>
        <p:txBody>
          <a:bodyPr/>
          <a:lstStyle/>
          <a:p>
            <a:pPr marL="342900" indent="-342900"/>
            <a:r>
              <a:rPr lang="es-ES" dirty="0" smtClean="0"/>
              <a:t>Comparación de las </a:t>
            </a:r>
            <a:r>
              <a:rPr lang="es-ES" dirty="0"/>
              <a:t>Especificaciones </a:t>
            </a:r>
            <a:r>
              <a:rPr lang="es-ES" dirty="0" smtClean="0"/>
              <a:t>Comunes:</a:t>
            </a:r>
            <a:endParaRPr lang="es-ES" dirty="0"/>
          </a:p>
        </p:txBody>
      </p:sp>
      <p:sp>
        <p:nvSpPr>
          <p:cNvPr id="4" name="Shape 184"/>
          <p:cNvSpPr/>
          <p:nvPr/>
        </p:nvSpPr>
        <p:spPr>
          <a:xfrm>
            <a:off x="2500829" y="2869064"/>
            <a:ext cx="2038121" cy="2024040"/>
          </a:xfrm>
          <a:prstGeom prst="donut">
            <a:avLst>
              <a:gd name="adj" fmla="val 8161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Cumple con la característica</a:t>
            </a:r>
            <a:endParaRPr lang="en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Shape 186"/>
          <p:cNvSpPr/>
          <p:nvPr/>
        </p:nvSpPr>
        <p:spPr>
          <a:xfrm>
            <a:off x="4726236" y="2869064"/>
            <a:ext cx="2038121" cy="2024040"/>
          </a:xfrm>
          <a:prstGeom prst="donut">
            <a:avLst>
              <a:gd name="adj" fmla="val 816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Con limitaciones</a:t>
            </a:r>
            <a:endParaRPr lang="en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84"/>
          <p:cNvSpPr/>
          <p:nvPr/>
        </p:nvSpPr>
        <p:spPr>
          <a:xfrm>
            <a:off x="6951643" y="2869064"/>
            <a:ext cx="2038121" cy="2024040"/>
          </a:xfrm>
          <a:prstGeom prst="donut">
            <a:avLst>
              <a:gd name="adj" fmla="val 816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No aplica /</a:t>
            </a:r>
          </a:p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Carece</a:t>
            </a:r>
            <a:endParaRPr lang="en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Elipse"/>
          <p:cNvSpPr/>
          <p:nvPr/>
        </p:nvSpPr>
        <p:spPr>
          <a:xfrm>
            <a:off x="5370548" y="1059332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Elipse"/>
          <p:cNvSpPr/>
          <p:nvPr/>
        </p:nvSpPr>
        <p:spPr>
          <a:xfrm>
            <a:off x="4949600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Elipse"/>
          <p:cNvSpPr/>
          <p:nvPr/>
        </p:nvSpPr>
        <p:spPr>
          <a:xfrm>
            <a:off x="7309274" y="1059332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Elipse"/>
          <p:cNvSpPr/>
          <p:nvPr/>
        </p:nvSpPr>
        <p:spPr>
          <a:xfrm>
            <a:off x="6888326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Elipse"/>
          <p:cNvSpPr/>
          <p:nvPr/>
        </p:nvSpPr>
        <p:spPr>
          <a:xfrm>
            <a:off x="3420942" y="2971579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33 Elipse"/>
          <p:cNvSpPr/>
          <p:nvPr/>
        </p:nvSpPr>
        <p:spPr>
          <a:xfrm>
            <a:off x="2999994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34 Elipse"/>
          <p:cNvSpPr/>
          <p:nvPr/>
        </p:nvSpPr>
        <p:spPr>
          <a:xfrm>
            <a:off x="5370548" y="2971579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4949600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27 Elipse"/>
          <p:cNvSpPr/>
          <p:nvPr/>
        </p:nvSpPr>
        <p:spPr>
          <a:xfrm>
            <a:off x="3420942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Elipse"/>
          <p:cNvSpPr/>
          <p:nvPr/>
        </p:nvSpPr>
        <p:spPr>
          <a:xfrm>
            <a:off x="2999994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GENERALES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A.1: Precio por unidad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/>
              <a:t>Coste de cada unidad para desarrollar la solución.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A.2: Dimensiones Físicas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Dimensiones totales de las placas para calcular el volumen de espacio que ocupará la solución.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A.3: Madurez y versiones del producto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Cuántas versiones y revisiones de los productos existen en el mercado.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A.4: Hardware Abierto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una documentación abierta y libre de los diseños y componentes hardware.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A.5: Software Abierto </a:t>
            </a:r>
            <a:endParaRPr lang="en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una documentación abierta y libre de los diseños y componentes software </a:t>
            </a:r>
          </a:p>
        </p:txBody>
      </p:sp>
      <p:pic>
        <p:nvPicPr>
          <p:cNvPr id="12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Shape 349"/>
          <p:cNvGrpSpPr/>
          <p:nvPr/>
        </p:nvGrpSpPr>
        <p:grpSpPr>
          <a:xfrm>
            <a:off x="7916526" y="58638"/>
            <a:ext cx="1171066" cy="1171066"/>
            <a:chOff x="5941025" y="3634400"/>
            <a:chExt cx="467650" cy="467650"/>
          </a:xfrm>
        </p:grpSpPr>
        <p:sp>
          <p:nvSpPr>
            <p:cNvPr id="139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6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35 Elipse"/>
          <p:cNvSpPr/>
          <p:nvPr/>
        </p:nvSpPr>
        <p:spPr>
          <a:xfrm>
            <a:off x="3420942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36 Elipse"/>
          <p:cNvSpPr/>
          <p:nvPr/>
        </p:nvSpPr>
        <p:spPr>
          <a:xfrm>
            <a:off x="2999994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Elipse"/>
          <p:cNvSpPr/>
          <p:nvPr/>
        </p:nvSpPr>
        <p:spPr>
          <a:xfrm>
            <a:off x="5370548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Elipse"/>
          <p:cNvSpPr/>
          <p:nvPr/>
        </p:nvSpPr>
        <p:spPr>
          <a:xfrm>
            <a:off x="4949600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Elipse"/>
          <p:cNvSpPr/>
          <p:nvPr/>
        </p:nvSpPr>
        <p:spPr>
          <a:xfrm>
            <a:off x="7309274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Elipse"/>
          <p:cNvSpPr/>
          <p:nvPr/>
        </p:nvSpPr>
        <p:spPr>
          <a:xfrm>
            <a:off x="6888326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Elipse"/>
          <p:cNvSpPr/>
          <p:nvPr/>
        </p:nvSpPr>
        <p:spPr>
          <a:xfrm>
            <a:off x="3420942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42 Elipse"/>
          <p:cNvSpPr/>
          <p:nvPr/>
        </p:nvSpPr>
        <p:spPr>
          <a:xfrm>
            <a:off x="2999994" y="2971579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Elipse"/>
          <p:cNvSpPr/>
          <p:nvPr/>
        </p:nvSpPr>
        <p:spPr>
          <a:xfrm>
            <a:off x="5370548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44 Elipse"/>
          <p:cNvSpPr/>
          <p:nvPr/>
        </p:nvSpPr>
        <p:spPr>
          <a:xfrm>
            <a:off x="4949600" y="2971579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45 Elipse"/>
          <p:cNvSpPr/>
          <p:nvPr/>
        </p:nvSpPr>
        <p:spPr>
          <a:xfrm>
            <a:off x="7309274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46 Elipse"/>
          <p:cNvSpPr/>
          <p:nvPr/>
        </p:nvSpPr>
        <p:spPr>
          <a:xfrm>
            <a:off x="6888326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HARDWARE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B.1: Potencia de procesamiento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Características y potencia del procesador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B.2: Arquitectura procesador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Potencia de procesamiento de la arquitectura de procesador en bits.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B.3: Memoria RAM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Cantidad de memoria disponible para la solución. 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B.4: Disponibilidad procesamiento de gráficos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Disponibilidad </a:t>
            </a:r>
            <a:r>
              <a:rPr lang="es-ES" sz="1100" dirty="0">
                <a:solidFill>
                  <a:schemeClr val="bg1"/>
                </a:solidFill>
              </a:rPr>
              <a:t>de un procesador gráfico en la placa.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B.5: Disponibilidad de procesamiento audio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Disponibilidad de un procesador de audio en la placa. </a:t>
            </a:r>
          </a:p>
        </p:txBody>
      </p:sp>
      <p:sp>
        <p:nvSpPr>
          <p:cNvPr id="109" name="Shape 333"/>
          <p:cNvSpPr txBox="1">
            <a:spLocks/>
          </p:cNvSpPr>
          <p:nvPr/>
        </p:nvSpPr>
        <p:spPr>
          <a:xfrm>
            <a:off x="6792101" y="3295438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Char char="➜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B.6: Cantidad de pines de Entrada/Salida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Número total de pines de los que dispone la placa para poder controlar y operar sensores externos. </a:t>
            </a:r>
          </a:p>
        </p:txBody>
      </p:sp>
      <p:grpSp>
        <p:nvGrpSpPr>
          <p:cNvPr id="133" name="Shape 365"/>
          <p:cNvGrpSpPr/>
          <p:nvPr/>
        </p:nvGrpSpPr>
        <p:grpSpPr>
          <a:xfrm>
            <a:off x="7825304" y="51223"/>
            <a:ext cx="1271321" cy="1219539"/>
            <a:chOff x="5233525" y="4954450"/>
            <a:chExt cx="538275" cy="516350"/>
          </a:xfrm>
        </p:grpSpPr>
        <p:sp>
          <p:nvSpPr>
            <p:cNvPr id="13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:\Users\Soryn\Desktop\temp\plaba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" y="2907150"/>
            <a:ext cx="2351753" cy="16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" descr="C:\Users\Soryn\Desktop\temp\pla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410"/>
            <a:ext cx="2343955" cy="17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35 Elipse"/>
          <p:cNvSpPr/>
          <p:nvPr/>
        </p:nvSpPr>
        <p:spPr>
          <a:xfrm>
            <a:off x="3420942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36 Elipse"/>
          <p:cNvSpPr/>
          <p:nvPr/>
        </p:nvSpPr>
        <p:spPr>
          <a:xfrm>
            <a:off x="2999994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Elipse"/>
          <p:cNvSpPr/>
          <p:nvPr/>
        </p:nvSpPr>
        <p:spPr>
          <a:xfrm>
            <a:off x="5370548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Elipse"/>
          <p:cNvSpPr/>
          <p:nvPr/>
        </p:nvSpPr>
        <p:spPr>
          <a:xfrm>
            <a:off x="4949600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Elipse"/>
          <p:cNvSpPr/>
          <p:nvPr/>
        </p:nvSpPr>
        <p:spPr>
          <a:xfrm>
            <a:off x="7309274" y="1059332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Elipse"/>
          <p:cNvSpPr/>
          <p:nvPr/>
        </p:nvSpPr>
        <p:spPr>
          <a:xfrm>
            <a:off x="6888326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Elipse"/>
          <p:cNvSpPr/>
          <p:nvPr/>
        </p:nvSpPr>
        <p:spPr>
          <a:xfrm>
            <a:off x="3420942" y="2971579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42 Elipse"/>
          <p:cNvSpPr/>
          <p:nvPr/>
        </p:nvSpPr>
        <p:spPr>
          <a:xfrm>
            <a:off x="2999994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Elipse"/>
          <p:cNvSpPr/>
          <p:nvPr/>
        </p:nvSpPr>
        <p:spPr>
          <a:xfrm>
            <a:off x="5370548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44 Elipse"/>
          <p:cNvSpPr/>
          <p:nvPr/>
        </p:nvSpPr>
        <p:spPr>
          <a:xfrm>
            <a:off x="4949600" y="2971579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45 Elipse"/>
          <p:cNvSpPr/>
          <p:nvPr/>
        </p:nvSpPr>
        <p:spPr>
          <a:xfrm>
            <a:off x="7309274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46 Elipse"/>
          <p:cNvSpPr/>
          <p:nvPr/>
        </p:nvSpPr>
        <p:spPr>
          <a:xfrm>
            <a:off x="6888326" y="2971579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HARDWARE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B.7: Soporta interfaces de red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Dispone de interfaces necesarias para poder conectar la placa a una red centralizada.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B.8: Dispone de Puerto Ethernet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o no un puerto Ethernet en la placa base.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B.9: Dispone de </a:t>
            </a:r>
            <a:r>
              <a:rPr lang="es-ES" sz="1100" b="1" dirty="0" err="1">
                <a:solidFill>
                  <a:schemeClr val="bg1"/>
                </a:solidFill>
              </a:rPr>
              <a:t>WiFi</a:t>
            </a:r>
            <a:r>
              <a:rPr lang="es-ES" sz="1100" b="1" dirty="0">
                <a:solidFill>
                  <a:schemeClr val="bg1"/>
                </a:solidFill>
              </a:rPr>
              <a:t> nativo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o no chipset </a:t>
            </a:r>
            <a:r>
              <a:rPr lang="es-ES" sz="1100" dirty="0" err="1">
                <a:solidFill>
                  <a:schemeClr val="bg1"/>
                </a:solidFill>
              </a:rPr>
              <a:t>wifi</a:t>
            </a:r>
            <a:r>
              <a:rPr lang="es-ES" sz="1100" dirty="0">
                <a:solidFill>
                  <a:schemeClr val="bg1"/>
                </a:solidFill>
              </a:rPr>
              <a:t> integrado en la placa base. 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 smtClean="0">
                <a:solidFill>
                  <a:schemeClr val="bg1"/>
                </a:solidFill>
              </a:rPr>
              <a:t>B.10: Necesidades de Fuente de Alimentación</a:t>
            </a: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Voltaje </a:t>
            </a:r>
            <a:r>
              <a:rPr lang="es-ES" sz="1100" dirty="0">
                <a:solidFill>
                  <a:schemeClr val="bg1"/>
                </a:solidFill>
              </a:rPr>
              <a:t>y amperios que necesita para poder operar con normalidad. </a:t>
            </a: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B.11: Número de puertos USB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Cantidad de puertos USB pasa comunicación externa. </a:t>
            </a:r>
          </a:p>
        </p:txBody>
      </p:sp>
      <p:sp>
        <p:nvSpPr>
          <p:cNvPr id="109" name="Shape 333"/>
          <p:cNvSpPr txBox="1">
            <a:spLocks/>
          </p:cNvSpPr>
          <p:nvPr/>
        </p:nvSpPr>
        <p:spPr>
          <a:xfrm>
            <a:off x="6792101" y="3295438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Char char="➜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 smtClean="0">
                <a:solidFill>
                  <a:schemeClr val="bg1"/>
                </a:solidFill>
              </a:rPr>
              <a:t>B.12</a:t>
            </a:r>
            <a:r>
              <a:rPr lang="es-ES" sz="1100" b="1" dirty="0">
                <a:solidFill>
                  <a:schemeClr val="bg1"/>
                </a:solidFill>
              </a:rPr>
              <a:t>: Salida video </a:t>
            </a:r>
            <a:r>
              <a:rPr lang="es-ES" sz="1100" b="1" dirty="0" smtClean="0">
                <a:solidFill>
                  <a:schemeClr val="bg1"/>
                </a:solidFill>
              </a:rPr>
              <a:t>HDMI</a:t>
            </a: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HDMI para salida video. </a:t>
            </a:r>
          </a:p>
        </p:txBody>
      </p:sp>
      <p:grpSp>
        <p:nvGrpSpPr>
          <p:cNvPr id="133" name="Shape 365"/>
          <p:cNvGrpSpPr/>
          <p:nvPr/>
        </p:nvGrpSpPr>
        <p:grpSpPr>
          <a:xfrm>
            <a:off x="7825304" y="51223"/>
            <a:ext cx="1271321" cy="1219539"/>
            <a:chOff x="5233525" y="4954450"/>
            <a:chExt cx="538275" cy="516350"/>
          </a:xfrm>
        </p:grpSpPr>
        <p:sp>
          <p:nvSpPr>
            <p:cNvPr id="13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:\Users\Soryn\Desktop\temp\plaba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" y="2907150"/>
            <a:ext cx="2351753" cy="16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" descr="C:\Users\Soryn\Desktop\temp\pla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410"/>
            <a:ext cx="2343955" cy="17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26 Elipse"/>
          <p:cNvSpPr/>
          <p:nvPr/>
        </p:nvSpPr>
        <p:spPr>
          <a:xfrm>
            <a:off x="3420942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27 Elipse"/>
          <p:cNvSpPr/>
          <p:nvPr/>
        </p:nvSpPr>
        <p:spPr>
          <a:xfrm>
            <a:off x="2999994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Elipse"/>
          <p:cNvSpPr/>
          <p:nvPr/>
        </p:nvSpPr>
        <p:spPr>
          <a:xfrm>
            <a:off x="5370548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Elipse"/>
          <p:cNvSpPr/>
          <p:nvPr/>
        </p:nvSpPr>
        <p:spPr>
          <a:xfrm>
            <a:off x="4949600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Elipse"/>
          <p:cNvSpPr/>
          <p:nvPr/>
        </p:nvSpPr>
        <p:spPr>
          <a:xfrm>
            <a:off x="7309274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Elipse"/>
          <p:cNvSpPr/>
          <p:nvPr/>
        </p:nvSpPr>
        <p:spPr>
          <a:xfrm>
            <a:off x="6888326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</a:t>
            </a:r>
            <a:r>
              <a:rPr lang="es-ES" dirty="0"/>
              <a:t>HARDWARE</a:t>
            </a:r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B.13: Salida video VGA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VGA para salida video analógica.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B.14: Almacenamiento externo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la posibilidad de aumentar la capacidad de almacenamiento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B.15: Salida Audio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Tipo o conector de salida audio </a:t>
            </a:r>
          </a:p>
        </p:txBody>
      </p:sp>
      <p:grpSp>
        <p:nvGrpSpPr>
          <p:cNvPr id="133" name="Shape 365"/>
          <p:cNvGrpSpPr/>
          <p:nvPr/>
        </p:nvGrpSpPr>
        <p:grpSpPr>
          <a:xfrm>
            <a:off x="7825304" y="51223"/>
            <a:ext cx="1271321" cy="1219539"/>
            <a:chOff x="5233525" y="4954450"/>
            <a:chExt cx="538275" cy="516350"/>
          </a:xfrm>
        </p:grpSpPr>
        <p:sp>
          <p:nvSpPr>
            <p:cNvPr id="13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:\Users\Soryn\Desktop\temp\plaba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" y="2907150"/>
            <a:ext cx="2351753" cy="16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" descr="C:\Users\Soryn\Desktop\temp\pla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410"/>
            <a:ext cx="2343955" cy="17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Elipse"/>
          <p:cNvSpPr/>
          <p:nvPr/>
        </p:nvSpPr>
        <p:spPr>
          <a:xfrm>
            <a:off x="3420942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Elipse"/>
          <p:cNvSpPr/>
          <p:nvPr/>
        </p:nvSpPr>
        <p:spPr>
          <a:xfrm>
            <a:off x="2999994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Elipse"/>
          <p:cNvSpPr/>
          <p:nvPr/>
        </p:nvSpPr>
        <p:spPr>
          <a:xfrm>
            <a:off x="5370548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Elipse"/>
          <p:cNvSpPr/>
          <p:nvPr/>
        </p:nvSpPr>
        <p:spPr>
          <a:xfrm>
            <a:off x="4949600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Elipse"/>
          <p:cNvSpPr/>
          <p:nvPr/>
        </p:nvSpPr>
        <p:spPr>
          <a:xfrm>
            <a:off x="7309274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Elipse"/>
          <p:cNvSpPr/>
          <p:nvPr/>
        </p:nvSpPr>
        <p:spPr>
          <a:xfrm>
            <a:off x="6888326" y="1059332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33 Elipse"/>
          <p:cNvSpPr/>
          <p:nvPr/>
        </p:nvSpPr>
        <p:spPr>
          <a:xfrm>
            <a:off x="3420942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34 Elipse"/>
          <p:cNvSpPr/>
          <p:nvPr/>
        </p:nvSpPr>
        <p:spPr>
          <a:xfrm>
            <a:off x="2999994" y="2971579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35 Elipse"/>
          <p:cNvSpPr/>
          <p:nvPr/>
        </p:nvSpPr>
        <p:spPr>
          <a:xfrm>
            <a:off x="5370548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36 Elipse"/>
          <p:cNvSpPr/>
          <p:nvPr/>
        </p:nvSpPr>
        <p:spPr>
          <a:xfrm>
            <a:off x="4949600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SOFTWARE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C.1: Permite elegir Sistema Operativo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Permite usar una distribución Linux diferente a la del fabricante.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C.2: Versatilidad de Usos y Aplicaciones de IOT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Permite instalar programas y aplicaciones de </a:t>
            </a:r>
            <a:r>
              <a:rPr lang="es-ES" sz="1100" dirty="0" err="1">
                <a:solidFill>
                  <a:schemeClr val="bg1"/>
                </a:solidFill>
              </a:rPr>
              <a:t>IoT</a:t>
            </a:r>
            <a:r>
              <a:rPr lang="es-E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C.3: Versatilidad de Usos y Aplicaciones Software más allá de IOT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Permite instalar programas y aplicaciones tanto propios como de terceros fuera de </a:t>
            </a:r>
            <a:r>
              <a:rPr lang="es-ES" sz="1100" dirty="0" err="1">
                <a:solidFill>
                  <a:schemeClr val="bg1"/>
                </a:solidFill>
              </a:rPr>
              <a:t>IoT</a:t>
            </a:r>
            <a:r>
              <a:rPr lang="es-E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C.4: Versatilidad de los lenguajes de programación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Facilidad </a:t>
            </a:r>
            <a:r>
              <a:rPr lang="es-ES" sz="1100" dirty="0">
                <a:solidFill>
                  <a:schemeClr val="bg1"/>
                </a:solidFill>
              </a:rPr>
              <a:t>y flexibilidad de poder usar más de un lenguaje de programación para poder implementar la solución deseada.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C.5: Tamaño y respaldo de la comunidad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Cantidad estimada de apoyo del mercado y la comunidad que desarrolla soluciones con estos productos. </a:t>
            </a:r>
          </a:p>
        </p:txBody>
      </p:sp>
      <p:grpSp>
        <p:nvGrpSpPr>
          <p:cNvPr id="62" name="Shape 335"/>
          <p:cNvGrpSpPr/>
          <p:nvPr/>
        </p:nvGrpSpPr>
        <p:grpSpPr>
          <a:xfrm>
            <a:off x="8228851" y="73084"/>
            <a:ext cx="853220" cy="916379"/>
            <a:chOff x="616425" y="2329600"/>
            <a:chExt cx="361700" cy="388475"/>
          </a:xfrm>
        </p:grpSpPr>
        <p:sp>
          <p:nvSpPr>
            <p:cNvPr id="109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17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20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ebayimg.com/00/s/NDcwWDYyMA==/z/cGYAAOxy3yNTfFbU/$_3.JPG?set_id=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"/>
            <a:ext cx="67850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6328" y="1102475"/>
            <a:ext cx="2002517" cy="503099"/>
          </a:xfrm>
        </p:spPr>
        <p:txBody>
          <a:bodyPr/>
          <a:lstStyle/>
          <a:p>
            <a:r>
              <a:rPr lang="es-ES" dirty="0" smtClean="0"/>
              <a:t>¿CUÁL ES EL MEJOR?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2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3456053180"/>
              </p:ext>
            </p:extLst>
          </p:nvPr>
        </p:nvGraphicFramePr>
        <p:xfrm>
          <a:off x="3752850" y="0"/>
          <a:ext cx="5676900" cy="380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¿EL MEJOR?: DEPENDE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998766125"/>
              </p:ext>
            </p:extLst>
          </p:nvPr>
        </p:nvGraphicFramePr>
        <p:xfrm>
          <a:off x="1187586" y="107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879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01 </a:t>
            </a:r>
            <a:r>
              <a:rPr lang="es-ES" b="1" dirty="0" smtClean="0">
                <a:solidFill>
                  <a:schemeClr val="bg1"/>
                </a:solidFill>
              </a:rPr>
              <a:t>Descripción </a:t>
            </a:r>
            <a:r>
              <a:rPr lang="es-ES" b="1" dirty="0" err="1">
                <a:solidFill>
                  <a:schemeClr val="bg1"/>
                </a:solidFill>
              </a:rPr>
              <a:t>Arduino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Raspberry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Criterios y comparativa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Aplicaciones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Conclusiones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 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Raspberry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Criterios y comparativa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04 </a:t>
            </a:r>
            <a:r>
              <a:rPr lang="es-ES" b="1" dirty="0" smtClean="0">
                <a:solidFill>
                  <a:schemeClr val="bg1"/>
                </a:solidFill>
              </a:rPr>
              <a:t>Aplicaciones</a:t>
            </a: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05 Conclusiones</a:t>
            </a:r>
          </a:p>
          <a:p>
            <a:pPr>
              <a:buNone/>
            </a:pPr>
            <a:endParaRPr lang="es-ES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808807" y="1950365"/>
            <a:ext cx="3656013" cy="1160462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smtClean="0"/>
              <a:t>Casilllas</a:t>
            </a:r>
            <a:r>
              <a:rPr lang="en" sz="7200" dirty="0" smtClean="0"/>
              <a:t>&amp;</a:t>
            </a:r>
            <a:r>
              <a:rPr lang="en" sz="2400" dirty="0" smtClean="0"/>
              <a:t>Cristiano</a:t>
            </a:r>
            <a:endParaRPr lang="en" sz="2400" dirty="0"/>
          </a:p>
        </p:txBody>
      </p:sp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5" name="Picture 2" descr="http://3.bp.blogspot.com/-N9JfC11zHxo/Un1BiWu515I/AAAAAAAABFM/Fo1h5-9nNxU/s1600/Iker+Casill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" y="690350"/>
            <a:ext cx="2147931" cy="376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1.bp.blogspot.com/-Tr5OUVVjnmI/Uv8JHuNygcI/AAAAAAAAAq0/_8BcF67e8uY/s1600/cristiano-ronald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40" y="779074"/>
            <a:ext cx="2234360" cy="36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D:\UNI\FSI\Sorin\dist\imgs\logo-ua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7" y="110268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3849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COMPARACION DE TECNLOGIAS</a:t>
            </a:r>
            <a:endParaRPr lang="en" dirty="0"/>
          </a:p>
        </p:txBody>
      </p:sp>
      <p:sp>
        <p:nvSpPr>
          <p:cNvPr id="192" name="Shape 192"/>
          <p:cNvSpPr/>
          <p:nvPr/>
        </p:nvSpPr>
        <p:spPr>
          <a:xfrm>
            <a:off x="1978345" y="985613"/>
            <a:ext cx="5345168" cy="17077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978345" y="985613"/>
            <a:ext cx="447899" cy="2150561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 flipH="1">
            <a:off x="1535851" y="985613"/>
            <a:ext cx="447899" cy="2150561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262288" y="1928554"/>
            <a:ext cx="447600" cy="1216026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 flipH="1">
            <a:off x="2818997" y="1928554"/>
            <a:ext cx="447600" cy="1216026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42978" y="1737360"/>
            <a:ext cx="447600" cy="1406807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 flipH="1">
            <a:off x="4099687" y="1737360"/>
            <a:ext cx="447600" cy="1406807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828720" y="985613"/>
            <a:ext cx="447300" cy="2150561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 flipH="1">
            <a:off x="5385342" y="985613"/>
            <a:ext cx="447300" cy="2150561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7161183" y="2477193"/>
            <a:ext cx="447000" cy="655128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 flipH="1">
            <a:off x="6717806" y="2477193"/>
            <a:ext cx="447000" cy="655128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1535699" y="3220930"/>
            <a:ext cx="8961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9</a:t>
            </a:r>
            <a:r>
              <a:rPr lang="en" sz="1800" b="1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7</a:t>
            </a: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Lider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819093" y="3220930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6</a:t>
            </a:r>
            <a:r>
              <a:rPr lang="en" sz="1800" b="1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Empatia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962853" y="3234119"/>
            <a:ext cx="1290791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6</a:t>
            </a:r>
            <a:r>
              <a:rPr lang="en" sz="1800" b="1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5</a:t>
            </a: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Compañerismo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5385332" y="3234119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Puntual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751285" y="3220930"/>
            <a:ext cx="8568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30%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Enérgica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26" name="Picture 2" descr="http://3.bp.blogspot.com/-N9JfC11zHxo/Un1BiWu515I/AAAAAAAABFM/Fo1h5-9nNxU/s1600/Iker+Casill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60" y="2457815"/>
            <a:ext cx="1555904" cy="272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0387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COMPARACION DE TECNLOGIAS</a:t>
            </a:r>
            <a:endParaRPr lang="en" dirty="0"/>
          </a:p>
        </p:txBody>
      </p:sp>
      <p:sp>
        <p:nvSpPr>
          <p:cNvPr id="192" name="Shape 192"/>
          <p:cNvSpPr/>
          <p:nvPr/>
        </p:nvSpPr>
        <p:spPr>
          <a:xfrm>
            <a:off x="1978345" y="1423473"/>
            <a:ext cx="5345168" cy="12698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978345" y="1423474"/>
            <a:ext cx="447899" cy="1712700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 flipH="1">
            <a:off x="1535852" y="1423474"/>
            <a:ext cx="447899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262288" y="2136370"/>
            <a:ext cx="447600" cy="1008209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 flipH="1">
            <a:off x="2818997" y="2136370"/>
            <a:ext cx="447600" cy="100821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42978" y="2003367"/>
            <a:ext cx="447600" cy="1140800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 flipH="1">
            <a:off x="4099687" y="2003367"/>
            <a:ext cx="447600" cy="11408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828720" y="1423474"/>
            <a:ext cx="447300" cy="1712700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 flipH="1">
            <a:off x="5385342" y="1423474"/>
            <a:ext cx="447300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7161183" y="2477193"/>
            <a:ext cx="447000" cy="655128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 flipH="1">
            <a:off x="6717806" y="2477193"/>
            <a:ext cx="447000" cy="655128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1535699" y="3220930"/>
            <a:ext cx="8961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87%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Lider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819093" y="3220930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50%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Empatia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892365" y="3234119"/>
            <a:ext cx="1319716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55%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Compañerismo</a:t>
            </a:r>
          </a:p>
        </p:txBody>
      </p:sp>
      <p:sp>
        <p:nvSpPr>
          <p:cNvPr id="206" name="Shape 206"/>
          <p:cNvSpPr/>
          <p:nvPr/>
        </p:nvSpPr>
        <p:spPr>
          <a:xfrm>
            <a:off x="5385332" y="3234119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Puntual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751285" y="3220930"/>
            <a:ext cx="8568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4</a:t>
            </a:r>
            <a:r>
              <a:rPr lang="en" sz="1800" b="1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Enérgica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50" name="Picture 2" descr="http://1.bp.blogspot.com/-Tr5OUVVjnmI/Uv8JHuNygcI/AAAAAAAAAq0/_8BcF67e8uY/s1600/cristiano-ronal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85" y="2299248"/>
            <a:ext cx="1743917" cy="286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0802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ALCHOLIMETRO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s-ES" sz="2000" dirty="0"/>
              <a:t>Mediante un sensor, se recibe como dato el grado/nivel de alcohol de la persona que sople frente al sensor. Se encendería un número de leds de diferentes colores, según el </a:t>
            </a:r>
            <a:r>
              <a:rPr lang="es-ES" sz="2000" dirty="0" smtClean="0"/>
              <a:t>grado/nivel</a:t>
            </a:r>
          </a:p>
          <a:p>
            <a:pPr>
              <a:buNone/>
            </a:pPr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76" y="3333231"/>
            <a:ext cx="5718600" cy="1520371"/>
          </a:xfrm>
          <a:prstGeom prst="rect">
            <a:avLst/>
          </a:prstGeom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ALCOHOLÍMETRO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/>
            <a:r>
              <a:rPr lang="es-ES" sz="2000" dirty="0"/>
              <a:t>Placa </a:t>
            </a:r>
            <a:r>
              <a:rPr lang="es-ES" sz="2000" b="1" dirty="0" err="1" smtClean="0"/>
              <a:t>Arduino</a:t>
            </a:r>
            <a:r>
              <a:rPr lang="es-ES" sz="2000" dirty="0" smtClean="0"/>
              <a:t>:</a:t>
            </a:r>
          </a:p>
          <a:p>
            <a:pPr lvl="0">
              <a:buNone/>
            </a:pPr>
            <a:endParaRPr lang="es-ES" sz="2000" dirty="0"/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Más barata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Más pequeña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Mayor </a:t>
            </a:r>
            <a:r>
              <a:rPr lang="es-ES" sz="2000" dirty="0"/>
              <a:t>número de </a:t>
            </a:r>
            <a:r>
              <a:rPr lang="es-ES" sz="2000" dirty="0" smtClean="0"/>
              <a:t>versiones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HW/SW abierto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Mayor </a:t>
            </a:r>
            <a:r>
              <a:rPr lang="es-ES" sz="2000" dirty="0"/>
              <a:t>número de </a:t>
            </a:r>
            <a:r>
              <a:rPr lang="es-ES" sz="2000" dirty="0" smtClean="0"/>
              <a:t>pines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Menor </a:t>
            </a:r>
            <a:r>
              <a:rPr lang="es-ES" sz="2000" dirty="0"/>
              <a:t>tamaño fuente de </a:t>
            </a:r>
            <a:r>
              <a:rPr lang="es-ES" sz="2000" dirty="0" smtClean="0"/>
              <a:t>alimentación</a:t>
            </a:r>
          </a:p>
          <a:p>
            <a:pPr marL="342900" lvl="1" indent="-342900"/>
            <a:r>
              <a:rPr lang="es-ES" sz="2000" b="1" dirty="0"/>
              <a:t>	</a:t>
            </a:r>
            <a:r>
              <a:rPr lang="es-ES" sz="2000" dirty="0" smtClean="0"/>
              <a:t>-</a:t>
            </a:r>
            <a:r>
              <a:rPr lang="es-ES" sz="2000" b="1" dirty="0" smtClean="0"/>
              <a:t> Mucha </a:t>
            </a:r>
            <a:r>
              <a:rPr lang="es-ES" sz="2000" b="1" dirty="0"/>
              <a:t>versatilidad para </a:t>
            </a:r>
            <a:r>
              <a:rPr lang="es-ES" sz="2000" b="1" dirty="0" err="1"/>
              <a:t>IoT</a:t>
            </a:r>
            <a:r>
              <a:rPr lang="es-ES" sz="2000" b="1" dirty="0"/>
              <a:t> </a:t>
            </a:r>
            <a:r>
              <a:rPr lang="es-ES" sz="2000" b="1" dirty="0" smtClean="0"/>
              <a:t>aunque más </a:t>
            </a:r>
            <a:r>
              <a:rPr lang="es-ES" sz="2000" b="1" dirty="0"/>
              <a:t>enfocado a la parte de sensores</a:t>
            </a:r>
            <a:endParaRPr lang="es-ES" sz="2000" dirty="0"/>
          </a:p>
          <a:p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1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64225" y="1990350"/>
            <a:ext cx="52154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dirty="0" smtClean="0"/>
              <a:t>“</a:t>
            </a:r>
            <a:r>
              <a:rPr lang="en" dirty="0"/>
              <a:t>L</a:t>
            </a:r>
            <a:r>
              <a:rPr lang="es-ES" dirty="0" smtClean="0"/>
              <a:t>a </a:t>
            </a:r>
            <a:r>
              <a:rPr lang="es-ES" dirty="0"/>
              <a:t>importancia radica sobre el sensor y los </a:t>
            </a:r>
            <a:r>
              <a:rPr lang="es-ES" dirty="0" smtClean="0"/>
              <a:t>pines, por </a:t>
            </a:r>
            <a:r>
              <a:rPr lang="es-ES" dirty="0"/>
              <a:t>lo que la mejor placa para realizar este proyecto es la placa </a:t>
            </a:r>
            <a:r>
              <a:rPr lang="es-ES" b="1" dirty="0" smtClean="0"/>
              <a:t>Arduino</a:t>
            </a:r>
            <a:r>
              <a:rPr lang="en" dirty="0" smtClean="0"/>
              <a:t>”</a:t>
            </a:r>
            <a:endParaRPr lang="en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43" y="28594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836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 DOMÓTICO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s-ES" sz="2000" dirty="0"/>
              <a:t>Controlar una vivienda o volverla algo más inteligente. La placa será un ordenador con un completo sistema de control </a:t>
            </a:r>
            <a:r>
              <a:rPr lang="es-ES" sz="2000" dirty="0" err="1"/>
              <a:t>domótico</a:t>
            </a:r>
            <a:r>
              <a:rPr lang="es-ES" sz="2000" dirty="0"/>
              <a:t>, usando una aplicación para un dispositivo móvil Android para su </a:t>
            </a:r>
            <a:r>
              <a:rPr lang="es-ES" sz="2000" dirty="0" smtClean="0"/>
              <a:t>utilización</a:t>
            </a:r>
            <a:endParaRPr lang="es-ES" sz="2000" dirty="0"/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75" y="3411020"/>
            <a:ext cx="5723246" cy="1427680"/>
          </a:xfrm>
          <a:prstGeom prst="rect">
            <a:avLst/>
          </a:prstGeom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0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 DOMÓTICO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/>
            <a:r>
              <a:rPr lang="es-ES" sz="1700" dirty="0"/>
              <a:t>Placa </a:t>
            </a:r>
            <a:r>
              <a:rPr lang="es-ES" sz="1700" b="1" dirty="0" err="1"/>
              <a:t>Raspberry</a:t>
            </a:r>
            <a:r>
              <a:rPr lang="es-ES" sz="1700" dirty="0" smtClean="0"/>
              <a:t>:</a:t>
            </a:r>
          </a:p>
          <a:p>
            <a:pPr>
              <a:buNone/>
            </a:pPr>
            <a:endParaRPr lang="es-ES" sz="1700" dirty="0"/>
          </a:p>
          <a:p>
            <a:pPr marL="342900" lvl="1" indent="-342900"/>
            <a:r>
              <a:rPr lang="es-ES" sz="1800" b="1" dirty="0" smtClean="0"/>
              <a:t>	</a:t>
            </a:r>
            <a:r>
              <a:rPr lang="es-ES" sz="1800" dirty="0" smtClean="0"/>
              <a:t>- </a:t>
            </a:r>
            <a:r>
              <a:rPr lang="es-ES" sz="1800" b="1" dirty="0" smtClean="0"/>
              <a:t>Mayor potencia de procesamiento</a:t>
            </a:r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 </a:t>
            </a:r>
            <a:r>
              <a:rPr lang="es-ES" sz="1800" b="1" dirty="0" smtClean="0"/>
              <a:t>Mejor arquitectura del procesador</a:t>
            </a:r>
            <a:endParaRPr lang="es-ES" sz="1800" b="1" dirty="0"/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 </a:t>
            </a:r>
            <a:r>
              <a:rPr lang="es-ES" sz="1800" b="1" dirty="0" smtClean="0"/>
              <a:t>Mayor memoria RAM</a:t>
            </a:r>
            <a:endParaRPr lang="es-ES" sz="1800" b="1" dirty="0"/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 </a:t>
            </a:r>
            <a:r>
              <a:rPr lang="es-ES" sz="1800" b="1" dirty="0" smtClean="0"/>
              <a:t>Mejor disponibilidad de procesamiento de gráficos</a:t>
            </a:r>
            <a:endParaRPr lang="es-ES" sz="1800" b="1" dirty="0"/>
          </a:p>
          <a:p>
            <a:pPr marL="342900" lvl="1" indent="-342900"/>
            <a:r>
              <a:rPr lang="es-ES" sz="1800" dirty="0"/>
              <a:t>	- </a:t>
            </a:r>
            <a:r>
              <a:rPr lang="es-ES" sz="1800" dirty="0" smtClean="0"/>
              <a:t>Mayor número de puertos USB</a:t>
            </a:r>
            <a:endParaRPr lang="es-ES" sz="1800" dirty="0"/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</a:t>
            </a:r>
            <a:r>
              <a:rPr lang="es-ES" sz="1800" b="1" dirty="0"/>
              <a:t> </a:t>
            </a:r>
            <a:r>
              <a:rPr lang="es-ES" sz="1800" dirty="0" smtClean="0"/>
              <a:t>Posee salida HDMI</a:t>
            </a:r>
          </a:p>
          <a:p>
            <a:pPr marL="342900" lvl="1" indent="-342900"/>
            <a:r>
              <a:rPr lang="es-ES" sz="1800" dirty="0"/>
              <a:t>	</a:t>
            </a:r>
            <a:r>
              <a:rPr lang="es-ES" sz="1800" dirty="0" smtClean="0"/>
              <a:t>- </a:t>
            </a:r>
            <a:r>
              <a:rPr lang="es-ES" sz="1700" dirty="0" smtClean="0"/>
              <a:t>Posibilidad </a:t>
            </a:r>
            <a:r>
              <a:rPr lang="es-ES" sz="1700" dirty="0"/>
              <a:t>de almacenamiento </a:t>
            </a:r>
            <a:r>
              <a:rPr lang="es-ES" sz="1700" dirty="0" smtClean="0"/>
              <a:t>externo</a:t>
            </a:r>
          </a:p>
          <a:p>
            <a:pPr marL="342900" lvl="1" indent="-342900"/>
            <a:r>
              <a:rPr lang="es-ES" sz="1700" dirty="0"/>
              <a:t>	</a:t>
            </a:r>
            <a:r>
              <a:rPr lang="es-ES" sz="1700" dirty="0" smtClean="0"/>
              <a:t>- Distribución </a:t>
            </a:r>
            <a:r>
              <a:rPr lang="es-ES" sz="1700" dirty="0"/>
              <a:t>Linux, se puede instalar </a:t>
            </a:r>
            <a:r>
              <a:rPr lang="es-ES" sz="1700" dirty="0" smtClean="0"/>
              <a:t>cualquier tipo </a:t>
            </a:r>
            <a:r>
              <a:rPr lang="es-ES" sz="1700" dirty="0"/>
              <a:t>de </a:t>
            </a:r>
            <a:r>
              <a:rPr lang="es-ES" sz="1700" dirty="0" smtClean="0"/>
              <a:t>aplicación</a:t>
            </a:r>
          </a:p>
          <a:p>
            <a:pPr marL="342900" lvl="1" indent="-342900"/>
            <a:r>
              <a:rPr lang="es-ES" sz="1700" dirty="0"/>
              <a:t>	</a:t>
            </a:r>
            <a:r>
              <a:rPr lang="es-ES" sz="1700" dirty="0" smtClean="0"/>
              <a:t>- Máxima </a:t>
            </a:r>
            <a:r>
              <a:rPr lang="es-ES" sz="1700" dirty="0"/>
              <a:t>flexibilidad (varias </a:t>
            </a:r>
            <a:r>
              <a:rPr lang="es-ES" sz="1700" dirty="0" smtClean="0"/>
              <a:t>distribuciones Linux </a:t>
            </a:r>
            <a:r>
              <a:rPr lang="es-ES" sz="1700" dirty="0"/>
              <a:t>y lenguajes)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7" y="3674620"/>
            <a:ext cx="1261717" cy="12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6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64225" y="1923675"/>
            <a:ext cx="52154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dirty="0" smtClean="0"/>
              <a:t>“</a:t>
            </a:r>
            <a:r>
              <a:rPr lang="es-ES" dirty="0"/>
              <a:t>L</a:t>
            </a:r>
            <a:r>
              <a:rPr lang="es-ES" dirty="0" smtClean="0"/>
              <a:t>a </a:t>
            </a:r>
            <a:r>
              <a:rPr lang="es-ES" dirty="0"/>
              <a:t>importancia radica sobre el procesamiento y la computación de la placa, por lo que la mejor placa para realizar este proyecto es la placa </a:t>
            </a:r>
            <a:r>
              <a:rPr lang="es-ES" b="1" dirty="0"/>
              <a:t>Raspberry</a:t>
            </a:r>
            <a:r>
              <a:rPr lang="en" dirty="0" smtClean="0"/>
              <a:t>”</a:t>
            </a:r>
            <a:endParaRPr lang="en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794" y="28594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920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smtClean="0"/>
              <a:t>DESCRIPCION </a:t>
            </a:r>
            <a:r>
              <a:rPr lang="en" dirty="0" smtClean="0"/>
              <a:t>ARDUINO</a:t>
            </a:r>
            <a:endParaRPr lang="en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4"/>
          <a:stretch/>
        </p:blipFill>
        <p:spPr>
          <a:xfrm>
            <a:off x="2933178" y="1193574"/>
            <a:ext cx="5960227" cy="3780395"/>
          </a:xfrm>
          <a:prstGeom prst="rect">
            <a:avLst/>
          </a:prstGeom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30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 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Raspberry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Criterios y comparativa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04 Aplicaciones</a:t>
            </a:r>
          </a:p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05 Conclusiones</a:t>
            </a:r>
          </a:p>
          <a:p>
            <a:pPr>
              <a:buNone/>
            </a:pPr>
            <a:endParaRPr lang="es-ES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9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Ambas plataformas son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geniales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s-ES" sz="14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Son asequibles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s-ES" sz="14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Cada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una tiene sus puntos más fuertes y sus puntos más débiles, lo cual no significa que una sea mejor que otra a la hora de hacer algo con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ellas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s-ES" sz="14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se está buscando aprender sobre electrónica, cada una enseña algo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diferente</a:t>
            </a: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7" y="2236345"/>
            <a:ext cx="1261717" cy="12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31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Pi, aplicación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software. </a:t>
            </a: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proyectos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de hardware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muy simples</a:t>
            </a: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complementarias, </a:t>
            </a: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es la parte sensorial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mientras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Pi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distribuye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direcciones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tan sólo unas pocas líneas de código se pueden comunicar </a:t>
            </a:r>
            <a:r>
              <a:rPr lang="es-ES" sz="15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s-ES" sz="15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Rapberry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Pi.</a:t>
            </a: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7" y="2236345"/>
            <a:ext cx="1261717" cy="12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84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4800" dirty="0" smtClean="0"/>
              <a:t>GRACIAS</a:t>
            </a:r>
            <a:br>
              <a:rPr lang="en" sz="4800" dirty="0" smtClean="0"/>
            </a:br>
            <a:r>
              <a:rPr lang="en" dirty="0"/>
              <a:t/>
            </a:r>
            <a:br>
              <a:rPr lang="en" dirty="0"/>
            </a:br>
            <a:r>
              <a:rPr lang="es-ES" sz="1800" dirty="0" smtClean="0"/>
              <a:t>¿DUDAS Y PREGUNTAS?</a:t>
            </a:r>
            <a:endParaRPr lang="en" sz="18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83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– </a:t>
            </a:r>
            <a:r>
              <a:rPr lang="en" sz="1600" b="0" dirty="0" smtClean="0"/>
              <a:t>ENTRY LEVEL</a:t>
            </a:r>
            <a:endParaRPr lang="en" sz="1600" b="0" dirty="0"/>
          </a:p>
        </p:txBody>
      </p:sp>
      <p:pic>
        <p:nvPicPr>
          <p:cNvPr id="1027" name="Picture 3" descr="D:\UNI\DTE\arduin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857250"/>
            <a:ext cx="5400675" cy="42862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10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– </a:t>
            </a:r>
            <a:r>
              <a:rPr lang="en" sz="1400" b="0" dirty="0" smtClean="0"/>
              <a:t>ENHANCED FEATURES</a:t>
            </a:r>
            <a:endParaRPr lang="en" sz="1400" b="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67" y="1251948"/>
            <a:ext cx="6590715" cy="3226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738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</a:t>
            </a:r>
            <a:r>
              <a:rPr lang="en" dirty="0"/>
              <a:t>– </a:t>
            </a:r>
            <a:r>
              <a:rPr lang="en" sz="1400" b="0" dirty="0" smtClean="0"/>
              <a:t>INTERNET OF THINGS</a:t>
            </a:r>
            <a:endParaRPr lang="en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27" y="1339205"/>
            <a:ext cx="5888896" cy="2785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454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</a:t>
            </a:r>
            <a:r>
              <a:rPr lang="en" dirty="0"/>
              <a:t>– </a:t>
            </a:r>
            <a:r>
              <a:rPr lang="en" sz="1400" b="0" dirty="0" smtClean="0"/>
              <a:t>WEREABLE</a:t>
            </a:r>
            <a:endParaRPr lang="en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62" y="1401040"/>
            <a:ext cx="5638876" cy="28820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7391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02 Descripción </a:t>
            </a:r>
            <a:r>
              <a:rPr lang="es-ES" b="1" dirty="0" err="1">
                <a:solidFill>
                  <a:schemeClr val="bg1"/>
                </a:solidFill>
              </a:rPr>
              <a:t>Raspberry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Criterios y comparativa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Aplicaciones</a:t>
            </a: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05 Conclusiones</a:t>
            </a:r>
          </a:p>
          <a:p>
            <a:pPr>
              <a:buNone/>
            </a:pP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8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RAPSBERRY</a:t>
            </a:r>
            <a:endParaRPr lang="en" sz="1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t="8102" r="5566" b="11255"/>
          <a:stretch/>
        </p:blipFill>
        <p:spPr>
          <a:xfrm>
            <a:off x="5927643" y="3201098"/>
            <a:ext cx="2355492" cy="16338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ángulo 8"/>
          <p:cNvSpPr/>
          <p:nvPr/>
        </p:nvSpPr>
        <p:spPr>
          <a:xfrm>
            <a:off x="7762875" y="4385679"/>
            <a:ext cx="1225999" cy="167838"/>
          </a:xfrm>
          <a:prstGeom prst="rect">
            <a:avLst/>
          </a:prstGeom>
          <a:solidFill>
            <a:srgbClr val="F39B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B+</a:t>
            </a:r>
            <a:endParaRPr lang="es-ES" sz="1050" dirty="0">
              <a:latin typeface="Muli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93" y="3229976"/>
            <a:ext cx="2418884" cy="1706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ángulo 10"/>
          <p:cNvSpPr/>
          <p:nvPr/>
        </p:nvSpPr>
        <p:spPr>
          <a:xfrm>
            <a:off x="4428067" y="4409772"/>
            <a:ext cx="1255177" cy="167838"/>
          </a:xfrm>
          <a:prstGeom prst="rect">
            <a:avLst/>
          </a:prstGeom>
          <a:solidFill>
            <a:srgbClr val="F39B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A+</a:t>
            </a:r>
            <a:endParaRPr lang="es-ES" sz="1050" dirty="0">
              <a:latin typeface="Muli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3" t="2655" r="4658" b="15442"/>
          <a:stretch/>
        </p:blipFill>
        <p:spPr>
          <a:xfrm>
            <a:off x="2620327" y="1215420"/>
            <a:ext cx="2384812" cy="17034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 12"/>
          <p:cNvSpPr/>
          <p:nvPr/>
        </p:nvSpPr>
        <p:spPr>
          <a:xfrm>
            <a:off x="4568079" y="2573216"/>
            <a:ext cx="1115165" cy="167838"/>
          </a:xfrm>
          <a:prstGeom prst="rect">
            <a:avLst/>
          </a:prstGeom>
          <a:solidFill>
            <a:srgbClr val="F39B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A</a:t>
            </a:r>
            <a:endParaRPr lang="es-ES" sz="1050" dirty="0">
              <a:latin typeface="Muli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17468" r="3393" b="15544"/>
          <a:stretch/>
        </p:blipFill>
        <p:spPr>
          <a:xfrm>
            <a:off x="5903119" y="1295942"/>
            <a:ext cx="2378498" cy="17156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tángulo 15"/>
          <p:cNvSpPr/>
          <p:nvPr/>
        </p:nvSpPr>
        <p:spPr>
          <a:xfrm>
            <a:off x="7833802" y="2549123"/>
            <a:ext cx="1115165" cy="167838"/>
          </a:xfrm>
          <a:prstGeom prst="rect">
            <a:avLst/>
          </a:prstGeom>
          <a:solidFill>
            <a:srgbClr val="F39B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B</a:t>
            </a:r>
            <a:endParaRPr lang="es-ES" sz="1050" dirty="0">
              <a:latin typeface="Muli"/>
            </a:endParaRPr>
          </a:p>
        </p:txBody>
      </p:sp>
      <p:pic>
        <p:nvPicPr>
          <p:cNvPr id="15" name="Picture 11" descr="D:\UNI\FSI\Sorin\dist\imgs\logo-ua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7" y="3674620"/>
            <a:ext cx="1261717" cy="12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7490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864</Words>
  <Application>Microsoft Office PowerPoint</Application>
  <PresentationFormat>Presentación en pantalla (16:9)</PresentationFormat>
  <Paragraphs>201</Paragraphs>
  <Slides>33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1_Banquo template</vt:lpstr>
      <vt:lpstr>Grupo 6: IoT-TG2</vt:lpstr>
      <vt:lpstr>ÍNDICE</vt:lpstr>
      <vt:lpstr>DESCRIPCION ARDUINO</vt:lpstr>
      <vt:lpstr>DESCRIPCION ARDUINO – ENTRY LEVEL</vt:lpstr>
      <vt:lpstr>DESCRIPCION ARDUINO – ENHANCED FEATURES</vt:lpstr>
      <vt:lpstr>DESCRIPCION ARDUINO – INTERNET OF THINGS</vt:lpstr>
      <vt:lpstr>DESCRIPCION ARDUINO – WEREABLE</vt:lpstr>
      <vt:lpstr>ÍNDICE</vt:lpstr>
      <vt:lpstr>DESCRIPCION RAPSBERRY</vt:lpstr>
      <vt:lpstr>ÍNDICE</vt:lpstr>
      <vt:lpstr>CRITERIOS</vt:lpstr>
      <vt:lpstr>CRITERIOS</vt:lpstr>
      <vt:lpstr>CRITERIOS GENERALES</vt:lpstr>
      <vt:lpstr>CRITERIOS HARDWARE</vt:lpstr>
      <vt:lpstr>CRITERIOS HARDWARE</vt:lpstr>
      <vt:lpstr>CRITERIOS HARDWARE</vt:lpstr>
      <vt:lpstr>CRITERIOS SOFTWARE</vt:lpstr>
      <vt:lpstr>¿CUÁL ES EL MEJOR?</vt:lpstr>
      <vt:lpstr>¿EL MEJOR?: DEPENDE</vt:lpstr>
      <vt:lpstr>ÍNDICE</vt:lpstr>
      <vt:lpstr>Casilllas&amp;Cristiano</vt:lpstr>
      <vt:lpstr>COMPARACION DE TECNLOGIAS</vt:lpstr>
      <vt:lpstr>COMPARACION DE TECNLOGIAS</vt:lpstr>
      <vt:lpstr>ALCHOLIMETRO</vt:lpstr>
      <vt:lpstr>ALCOHOLÍMETRO</vt:lpstr>
      <vt:lpstr>Presentación de PowerPoint</vt:lpstr>
      <vt:lpstr>SISTEMA DOMÓTICO</vt:lpstr>
      <vt:lpstr>SISTEMA DOMÓTICO</vt:lpstr>
      <vt:lpstr>Presentación de PowerPoint</vt:lpstr>
      <vt:lpstr>ÍNDICE</vt:lpstr>
      <vt:lpstr>CONCLUSIÓN</vt:lpstr>
      <vt:lpstr>CONCLUSIÓN</vt:lpstr>
      <vt:lpstr>GRACIAS  ¿DUDAS Y PREGUNTAS?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 las Cosas: Arduino &amp; Rapsberry</dc:title>
  <dc:creator>Moreno Moreno David</dc:creator>
  <cp:lastModifiedBy>Sorin</cp:lastModifiedBy>
  <cp:revision>97</cp:revision>
  <dcterms:modified xsi:type="dcterms:W3CDTF">2016-04-11T20:52:10Z</dcterms:modified>
</cp:coreProperties>
</file>